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5143500" cx="9144000"/>
  <p:notesSz cx="6858000" cy="9144000"/>
  <p:embeddedFontLst>
    <p:embeddedFont>
      <p:font typeface="Roboto"/>
      <p:regular r:id="rId32"/>
      <p:bold r:id="rId33"/>
      <p:italic r:id="rId34"/>
      <p:boldItalic r:id="rId35"/>
    </p:embeddedFont>
    <p:embeddedFont>
      <p:font typeface="Playfair Display"/>
      <p:regular r:id="rId36"/>
      <p:bold r:id="rId37"/>
      <p:italic r:id="rId38"/>
      <p:boldItalic r:id="rId39"/>
    </p:embeddedFont>
    <p:embeddedFont>
      <p:font typeface="Montserrat"/>
      <p:regular r:id="rId40"/>
      <p:bold r:id="rId41"/>
      <p:italic r:id="rId42"/>
      <p:boldItalic r:id="rId43"/>
    </p:embeddedFont>
    <p:embeddedFont>
      <p:font typeface="Oswald"/>
      <p:regular r:id="rId44"/>
      <p:bold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Montserrat-regular.fntdata"/><Relationship Id="rId20" Type="http://schemas.openxmlformats.org/officeDocument/2006/relationships/slide" Target="slides/slide15.xml"/><Relationship Id="rId42" Type="http://schemas.openxmlformats.org/officeDocument/2006/relationships/font" Target="fonts/Montserrat-italic.fntdata"/><Relationship Id="rId41" Type="http://schemas.openxmlformats.org/officeDocument/2006/relationships/font" Target="fonts/Montserrat-bold.fntdata"/><Relationship Id="rId22" Type="http://schemas.openxmlformats.org/officeDocument/2006/relationships/slide" Target="slides/slide17.xml"/><Relationship Id="rId44" Type="http://schemas.openxmlformats.org/officeDocument/2006/relationships/font" Target="fonts/Oswald-regular.fntdata"/><Relationship Id="rId21" Type="http://schemas.openxmlformats.org/officeDocument/2006/relationships/slide" Target="slides/slide16.xml"/><Relationship Id="rId43" Type="http://schemas.openxmlformats.org/officeDocument/2006/relationships/font" Target="fonts/Montserrat-boldItalic.fntdata"/><Relationship Id="rId24" Type="http://schemas.openxmlformats.org/officeDocument/2006/relationships/slide" Target="slides/slide19.xml"/><Relationship Id="rId23" Type="http://schemas.openxmlformats.org/officeDocument/2006/relationships/slide" Target="slides/slide18.xml"/><Relationship Id="rId45"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Roboto-bold.fntdata"/><Relationship Id="rId10" Type="http://schemas.openxmlformats.org/officeDocument/2006/relationships/slide" Target="slides/slide5.xml"/><Relationship Id="rId32" Type="http://schemas.openxmlformats.org/officeDocument/2006/relationships/font" Target="fonts/Roboto-regular.fntdata"/><Relationship Id="rId13" Type="http://schemas.openxmlformats.org/officeDocument/2006/relationships/slide" Target="slides/slide8.xml"/><Relationship Id="rId35" Type="http://schemas.openxmlformats.org/officeDocument/2006/relationships/font" Target="fonts/Roboto-boldItalic.fntdata"/><Relationship Id="rId12" Type="http://schemas.openxmlformats.org/officeDocument/2006/relationships/slide" Target="slides/slide7.xml"/><Relationship Id="rId34" Type="http://schemas.openxmlformats.org/officeDocument/2006/relationships/font" Target="fonts/Roboto-italic.fntdata"/><Relationship Id="rId15" Type="http://schemas.openxmlformats.org/officeDocument/2006/relationships/slide" Target="slides/slide10.xml"/><Relationship Id="rId37" Type="http://schemas.openxmlformats.org/officeDocument/2006/relationships/font" Target="fonts/PlayfairDisplay-bold.fntdata"/><Relationship Id="rId14" Type="http://schemas.openxmlformats.org/officeDocument/2006/relationships/slide" Target="slides/slide9.xml"/><Relationship Id="rId36" Type="http://schemas.openxmlformats.org/officeDocument/2006/relationships/font" Target="fonts/PlayfairDisplay-regular.fntdata"/><Relationship Id="rId17" Type="http://schemas.openxmlformats.org/officeDocument/2006/relationships/slide" Target="slides/slide12.xml"/><Relationship Id="rId39" Type="http://schemas.openxmlformats.org/officeDocument/2006/relationships/font" Target="fonts/PlayfairDisplay-boldItalic.fntdata"/><Relationship Id="rId16" Type="http://schemas.openxmlformats.org/officeDocument/2006/relationships/slide" Target="slides/slide11.xml"/><Relationship Id="rId38" Type="http://schemas.openxmlformats.org/officeDocument/2006/relationships/font" Target="fonts/PlayfairDisplay-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283a903619e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283a903619e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50978f49e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50978f49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73b9c68473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173b9c68473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0d78738327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10d78738327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0d78738327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0d7873832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1eedc5a4be5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1eedc5a4be5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0d7873832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0d7873832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0d9a2ef9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10d9a2ef9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10d78738327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10d78738327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173b9c68473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173b9c68473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73b9c68473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73b9c68473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10d78738327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10d78738327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1f849f56175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1f849f56175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g10d78738327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10d78738327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10d78738327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10d78738327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3398c86fd1f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3398c86fd1f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0ea46c3de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20ea46c3de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g10d78738327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2" name="Google Shape;252;g10d78738327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73b9c68473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173b9c68473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84a284627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84a284627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0d7873832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10d7873832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73b9c6847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73b9c6847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5099ad4138_1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5099ad4138_1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5099ad4138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5099ad4138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283a903619e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283a903619e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4286250" y="0"/>
            <a:ext cx="723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4358475" y="0"/>
            <a:ext cx="38532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44250" y="1403850"/>
            <a:ext cx="8455500" cy="2146800"/>
          </a:xfrm>
          <a:prstGeom prst="rect">
            <a:avLst/>
          </a:prstGeom>
          <a:solidFill>
            <a:srgbClr val="FFFFFF"/>
          </a:solidFill>
        </p:spPr>
        <p:txBody>
          <a:bodyPr anchorCtr="0" anchor="ctr" bIns="91425" lIns="91425" spcFirstLastPara="1" rIns="91425" wrap="square" tIns="91425">
            <a:normAutofit/>
          </a:bodyPr>
          <a:lstStyle>
            <a:lvl1pPr lvl="0" algn="ctr">
              <a:spcBef>
                <a:spcPts val="0"/>
              </a:spcBef>
              <a:spcAft>
                <a:spcPts val="0"/>
              </a:spcAft>
              <a:buSzPts val="6800"/>
              <a:buFont typeface="Playfair Display"/>
              <a:buNone/>
              <a:defRPr b="1" sz="6800">
                <a:latin typeface="Playfair Display"/>
                <a:ea typeface="Playfair Display"/>
                <a:cs typeface="Playfair Display"/>
                <a:sym typeface="Playfair Display"/>
              </a:defRPr>
            </a:lvl1pPr>
            <a:lvl2pPr lvl="1" algn="ctr">
              <a:spcBef>
                <a:spcPts val="0"/>
              </a:spcBef>
              <a:spcAft>
                <a:spcPts val="0"/>
              </a:spcAft>
              <a:buSzPts val="6800"/>
              <a:buFont typeface="Playfair Display"/>
              <a:buNone/>
              <a:defRPr b="1" sz="6800">
                <a:latin typeface="Playfair Display"/>
                <a:ea typeface="Playfair Display"/>
                <a:cs typeface="Playfair Display"/>
                <a:sym typeface="Playfair Display"/>
              </a:defRPr>
            </a:lvl2pPr>
            <a:lvl3pPr lvl="2" algn="ctr">
              <a:spcBef>
                <a:spcPts val="0"/>
              </a:spcBef>
              <a:spcAft>
                <a:spcPts val="0"/>
              </a:spcAft>
              <a:buSzPts val="6800"/>
              <a:buFont typeface="Playfair Display"/>
              <a:buNone/>
              <a:defRPr b="1" sz="6800">
                <a:latin typeface="Playfair Display"/>
                <a:ea typeface="Playfair Display"/>
                <a:cs typeface="Playfair Display"/>
                <a:sym typeface="Playfair Display"/>
              </a:defRPr>
            </a:lvl3pPr>
            <a:lvl4pPr lvl="3" algn="ctr">
              <a:spcBef>
                <a:spcPts val="0"/>
              </a:spcBef>
              <a:spcAft>
                <a:spcPts val="0"/>
              </a:spcAft>
              <a:buSzPts val="6800"/>
              <a:buFont typeface="Playfair Display"/>
              <a:buNone/>
              <a:defRPr b="1" sz="6800">
                <a:latin typeface="Playfair Display"/>
                <a:ea typeface="Playfair Display"/>
                <a:cs typeface="Playfair Display"/>
                <a:sym typeface="Playfair Display"/>
              </a:defRPr>
            </a:lvl4pPr>
            <a:lvl5pPr lvl="4" algn="ctr">
              <a:spcBef>
                <a:spcPts val="0"/>
              </a:spcBef>
              <a:spcAft>
                <a:spcPts val="0"/>
              </a:spcAft>
              <a:buSzPts val="6800"/>
              <a:buFont typeface="Playfair Display"/>
              <a:buNone/>
              <a:defRPr b="1" sz="6800">
                <a:latin typeface="Playfair Display"/>
                <a:ea typeface="Playfair Display"/>
                <a:cs typeface="Playfair Display"/>
                <a:sym typeface="Playfair Display"/>
              </a:defRPr>
            </a:lvl5pPr>
            <a:lvl6pPr lvl="5" algn="ctr">
              <a:spcBef>
                <a:spcPts val="0"/>
              </a:spcBef>
              <a:spcAft>
                <a:spcPts val="0"/>
              </a:spcAft>
              <a:buSzPts val="6800"/>
              <a:buFont typeface="Playfair Display"/>
              <a:buNone/>
              <a:defRPr b="1" sz="6800">
                <a:latin typeface="Playfair Display"/>
                <a:ea typeface="Playfair Display"/>
                <a:cs typeface="Playfair Display"/>
                <a:sym typeface="Playfair Display"/>
              </a:defRPr>
            </a:lvl6pPr>
            <a:lvl7pPr lvl="6" algn="ctr">
              <a:spcBef>
                <a:spcPts val="0"/>
              </a:spcBef>
              <a:spcAft>
                <a:spcPts val="0"/>
              </a:spcAft>
              <a:buSzPts val="6800"/>
              <a:buFont typeface="Playfair Display"/>
              <a:buNone/>
              <a:defRPr b="1" sz="6800">
                <a:latin typeface="Playfair Display"/>
                <a:ea typeface="Playfair Display"/>
                <a:cs typeface="Playfair Display"/>
                <a:sym typeface="Playfair Display"/>
              </a:defRPr>
            </a:lvl7pPr>
            <a:lvl8pPr lvl="7" algn="ctr">
              <a:spcBef>
                <a:spcPts val="0"/>
              </a:spcBef>
              <a:spcAft>
                <a:spcPts val="0"/>
              </a:spcAft>
              <a:buSzPts val="6800"/>
              <a:buFont typeface="Playfair Display"/>
              <a:buNone/>
              <a:defRPr b="1" sz="6800">
                <a:latin typeface="Playfair Display"/>
                <a:ea typeface="Playfair Display"/>
                <a:cs typeface="Playfair Display"/>
                <a:sym typeface="Playfair Display"/>
              </a:defRPr>
            </a:lvl8pPr>
            <a:lvl9pPr lvl="8" algn="ctr">
              <a:spcBef>
                <a:spcPts val="0"/>
              </a:spcBef>
              <a:spcAft>
                <a:spcPts val="0"/>
              </a:spcAft>
              <a:buSzPts val="6800"/>
              <a:buFont typeface="Playfair Display"/>
              <a:buNone/>
              <a:defRPr b="1" sz="6800">
                <a:latin typeface="Playfair Display"/>
                <a:ea typeface="Playfair Display"/>
                <a:cs typeface="Playfair Display"/>
                <a:sym typeface="Playfair Display"/>
              </a:defRPr>
            </a:lvl9pPr>
          </a:lstStyle>
          <a:p/>
        </p:txBody>
      </p:sp>
      <p:sp>
        <p:nvSpPr>
          <p:cNvPr id="13" name="Google Shape;13;p2"/>
          <p:cNvSpPr txBox="1"/>
          <p:nvPr>
            <p:ph idx="1" type="subTitle"/>
          </p:nvPr>
        </p:nvSpPr>
        <p:spPr>
          <a:xfrm>
            <a:off x="344250" y="3550650"/>
            <a:ext cx="4910100" cy="577800"/>
          </a:xfrm>
          <a:prstGeom prst="rect">
            <a:avLst/>
          </a:prstGeom>
          <a:solidFill>
            <a:schemeClr val="dk2"/>
          </a:solidFill>
        </p:spPr>
        <p:txBody>
          <a:bodyPr anchorCtr="0" anchor="ctr" bIns="91425" lIns="91425" spcFirstLastPara="1" rIns="91425" wrap="square" tIns="91425">
            <a:normAutofit/>
          </a:bodyPr>
          <a:lstStyle>
            <a:lvl1pPr lvl="0">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ts val="2400"/>
              <a:buFont typeface="Montserrat"/>
              <a:buNone/>
              <a:defRPr b="1" sz="2400">
                <a:solidFill>
                  <a:schemeClr val="lt1"/>
                </a:solidFill>
                <a:latin typeface="Montserrat"/>
                <a:ea typeface="Montserrat"/>
                <a:cs typeface="Montserrat"/>
                <a:sym typeface="Montserrat"/>
              </a:defRPr>
            </a:lvl9pPr>
          </a:lstStyle>
          <a:p/>
        </p:txBody>
      </p:sp>
      <p:sp>
        <p:nvSpPr>
          <p:cNvPr id="14" name="Google Shape;14;p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txBox="1"/>
          <p:nvPr>
            <p:ph hasCustomPrompt="1" type="title"/>
          </p:nvPr>
        </p:nvSpPr>
        <p:spPr>
          <a:xfrm>
            <a:off x="311700" y="999925"/>
            <a:ext cx="8520600" cy="2146200"/>
          </a:xfrm>
          <a:prstGeom prst="rect">
            <a:avLst/>
          </a:prstGeom>
        </p:spPr>
        <p:txBody>
          <a:bodyPr anchorCtr="0" anchor="b" bIns="91425" lIns="91425" spcFirstLastPara="1" rIns="91425" wrap="square" tIns="91425">
            <a:normAutofit/>
          </a:bodyPr>
          <a:lstStyle>
            <a:lvl1pPr lvl="0" algn="ctr">
              <a:spcBef>
                <a:spcPts val="0"/>
              </a:spcBef>
              <a:spcAft>
                <a:spcPts val="0"/>
              </a:spcAft>
              <a:buSzPts val="14000"/>
              <a:buFont typeface="Montserrat"/>
              <a:buNone/>
              <a:defRPr sz="14000">
                <a:latin typeface="Montserrat"/>
                <a:ea typeface="Montserrat"/>
                <a:cs typeface="Montserrat"/>
                <a:sym typeface="Montserrat"/>
              </a:defRPr>
            </a:lvl1pPr>
            <a:lvl2pPr lvl="1" algn="ctr">
              <a:spcBef>
                <a:spcPts val="0"/>
              </a:spcBef>
              <a:spcAft>
                <a:spcPts val="0"/>
              </a:spcAft>
              <a:buSzPts val="14000"/>
              <a:buFont typeface="Montserrat"/>
              <a:buNone/>
              <a:defRPr sz="14000">
                <a:latin typeface="Montserrat"/>
                <a:ea typeface="Montserrat"/>
                <a:cs typeface="Montserrat"/>
                <a:sym typeface="Montserrat"/>
              </a:defRPr>
            </a:lvl2pPr>
            <a:lvl3pPr lvl="2" algn="ctr">
              <a:spcBef>
                <a:spcPts val="0"/>
              </a:spcBef>
              <a:spcAft>
                <a:spcPts val="0"/>
              </a:spcAft>
              <a:buSzPts val="14000"/>
              <a:buFont typeface="Montserrat"/>
              <a:buNone/>
              <a:defRPr sz="14000">
                <a:latin typeface="Montserrat"/>
                <a:ea typeface="Montserrat"/>
                <a:cs typeface="Montserrat"/>
                <a:sym typeface="Montserrat"/>
              </a:defRPr>
            </a:lvl3pPr>
            <a:lvl4pPr lvl="3" algn="ctr">
              <a:spcBef>
                <a:spcPts val="0"/>
              </a:spcBef>
              <a:spcAft>
                <a:spcPts val="0"/>
              </a:spcAft>
              <a:buSzPts val="14000"/>
              <a:buFont typeface="Montserrat"/>
              <a:buNone/>
              <a:defRPr sz="14000">
                <a:latin typeface="Montserrat"/>
                <a:ea typeface="Montserrat"/>
                <a:cs typeface="Montserrat"/>
                <a:sym typeface="Montserrat"/>
              </a:defRPr>
            </a:lvl4pPr>
            <a:lvl5pPr lvl="4" algn="ctr">
              <a:spcBef>
                <a:spcPts val="0"/>
              </a:spcBef>
              <a:spcAft>
                <a:spcPts val="0"/>
              </a:spcAft>
              <a:buSzPts val="14000"/>
              <a:buFont typeface="Montserrat"/>
              <a:buNone/>
              <a:defRPr sz="14000">
                <a:latin typeface="Montserrat"/>
                <a:ea typeface="Montserrat"/>
                <a:cs typeface="Montserrat"/>
                <a:sym typeface="Montserrat"/>
              </a:defRPr>
            </a:lvl5pPr>
            <a:lvl6pPr lvl="5" algn="ctr">
              <a:spcBef>
                <a:spcPts val="0"/>
              </a:spcBef>
              <a:spcAft>
                <a:spcPts val="0"/>
              </a:spcAft>
              <a:buSzPts val="14000"/>
              <a:buFont typeface="Montserrat"/>
              <a:buNone/>
              <a:defRPr sz="14000">
                <a:latin typeface="Montserrat"/>
                <a:ea typeface="Montserrat"/>
                <a:cs typeface="Montserrat"/>
                <a:sym typeface="Montserrat"/>
              </a:defRPr>
            </a:lvl6pPr>
            <a:lvl7pPr lvl="6" algn="ctr">
              <a:spcBef>
                <a:spcPts val="0"/>
              </a:spcBef>
              <a:spcAft>
                <a:spcPts val="0"/>
              </a:spcAft>
              <a:buSzPts val="14000"/>
              <a:buFont typeface="Montserrat"/>
              <a:buNone/>
              <a:defRPr sz="14000">
                <a:latin typeface="Montserrat"/>
                <a:ea typeface="Montserrat"/>
                <a:cs typeface="Montserrat"/>
                <a:sym typeface="Montserrat"/>
              </a:defRPr>
            </a:lvl7pPr>
            <a:lvl8pPr lvl="7" algn="ctr">
              <a:spcBef>
                <a:spcPts val="0"/>
              </a:spcBef>
              <a:spcAft>
                <a:spcPts val="0"/>
              </a:spcAft>
              <a:buSzPts val="14000"/>
              <a:buFont typeface="Montserrat"/>
              <a:buNone/>
              <a:defRPr sz="14000">
                <a:latin typeface="Montserrat"/>
                <a:ea typeface="Montserrat"/>
                <a:cs typeface="Montserrat"/>
                <a:sym typeface="Montserrat"/>
              </a:defRPr>
            </a:lvl8pPr>
            <a:lvl9pPr lvl="8" algn="ctr">
              <a:spcBef>
                <a:spcPts val="0"/>
              </a:spcBef>
              <a:spcAft>
                <a:spcPts val="0"/>
              </a:spcAft>
              <a:buSzPts val="14000"/>
              <a:buFont typeface="Montserrat"/>
              <a:buNone/>
              <a:defRPr sz="14000">
                <a:latin typeface="Montserrat"/>
                <a:ea typeface="Montserrat"/>
                <a:cs typeface="Montserrat"/>
                <a:sym typeface="Montserrat"/>
              </a:defRPr>
            </a:lvl9pPr>
          </a:lstStyle>
          <a:p>
            <a:r>
              <a:t>xx%</a:t>
            </a:r>
          </a:p>
        </p:txBody>
      </p:sp>
      <p:sp>
        <p:nvSpPr>
          <p:cNvPr id="50" name="Google Shape;50;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highlight>
                  <a:schemeClr val="dk1"/>
                </a:highlight>
              </a:defRPr>
            </a:lvl1pPr>
            <a:lvl2pPr indent="-317500" lvl="1" marL="914400" algn="ctr">
              <a:spcBef>
                <a:spcPts val="0"/>
              </a:spcBef>
              <a:spcAft>
                <a:spcPts val="0"/>
              </a:spcAft>
              <a:buSzPts val="1400"/>
              <a:buChar char="○"/>
              <a:defRPr>
                <a:highlight>
                  <a:schemeClr val="dk1"/>
                </a:highlight>
              </a:defRPr>
            </a:lvl2pPr>
            <a:lvl3pPr indent="-317500" lvl="2" marL="1371600" algn="ctr">
              <a:spcBef>
                <a:spcPts val="0"/>
              </a:spcBef>
              <a:spcAft>
                <a:spcPts val="0"/>
              </a:spcAft>
              <a:buSzPts val="1400"/>
              <a:buChar char="■"/>
              <a:defRPr>
                <a:highlight>
                  <a:schemeClr val="dk1"/>
                </a:highlight>
              </a:defRPr>
            </a:lvl3pPr>
            <a:lvl4pPr indent="-317500" lvl="3" marL="1828800" algn="ctr">
              <a:spcBef>
                <a:spcPts val="0"/>
              </a:spcBef>
              <a:spcAft>
                <a:spcPts val="0"/>
              </a:spcAft>
              <a:buSzPts val="1400"/>
              <a:buChar char="●"/>
              <a:defRPr>
                <a:highlight>
                  <a:schemeClr val="dk1"/>
                </a:highlight>
              </a:defRPr>
            </a:lvl4pPr>
            <a:lvl5pPr indent="-317500" lvl="4" marL="2286000" algn="ctr">
              <a:spcBef>
                <a:spcPts val="0"/>
              </a:spcBef>
              <a:spcAft>
                <a:spcPts val="0"/>
              </a:spcAft>
              <a:buSzPts val="1400"/>
              <a:buChar char="○"/>
              <a:defRPr>
                <a:highlight>
                  <a:schemeClr val="dk1"/>
                </a:highlight>
              </a:defRPr>
            </a:lvl5pPr>
            <a:lvl6pPr indent="-317500" lvl="5" marL="2743200" algn="ctr">
              <a:spcBef>
                <a:spcPts val="0"/>
              </a:spcBef>
              <a:spcAft>
                <a:spcPts val="0"/>
              </a:spcAft>
              <a:buSzPts val="1400"/>
              <a:buChar char="■"/>
              <a:defRPr>
                <a:highlight>
                  <a:schemeClr val="dk1"/>
                </a:highlight>
              </a:defRPr>
            </a:lvl6pPr>
            <a:lvl7pPr indent="-317500" lvl="6" marL="3200400" algn="ctr">
              <a:spcBef>
                <a:spcPts val="0"/>
              </a:spcBef>
              <a:spcAft>
                <a:spcPts val="0"/>
              </a:spcAft>
              <a:buSzPts val="1400"/>
              <a:buChar char="●"/>
              <a:defRPr>
                <a:highlight>
                  <a:schemeClr val="dk1"/>
                </a:highlight>
              </a:defRPr>
            </a:lvl7pPr>
            <a:lvl8pPr indent="-317500" lvl="7" marL="3657600" algn="ctr">
              <a:spcBef>
                <a:spcPts val="0"/>
              </a:spcBef>
              <a:spcAft>
                <a:spcPts val="0"/>
              </a:spcAft>
              <a:buSzPts val="1400"/>
              <a:buChar char="○"/>
              <a:defRPr>
                <a:highlight>
                  <a:schemeClr val="dk1"/>
                </a:highlight>
              </a:defRPr>
            </a:lvl8pPr>
            <a:lvl9pPr indent="-317500" lvl="8" marL="4114800" algn="ctr">
              <a:spcBef>
                <a:spcPts val="0"/>
              </a:spcBef>
              <a:spcAft>
                <a:spcPts val="0"/>
              </a:spcAft>
              <a:buSzPts val="1400"/>
              <a:buChar char="■"/>
              <a:defRPr>
                <a:highlight>
                  <a:schemeClr val="dk1"/>
                </a:highlight>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4"/>
        </a:solidFill>
      </p:bgPr>
    </p:bg>
    <p:spTree>
      <p:nvGrpSpPr>
        <p:cNvPr id="15" name="Shape 15"/>
        <p:cNvGrpSpPr/>
        <p:nvPr/>
      </p:nvGrpSpPr>
      <p:grpSpPr>
        <a:xfrm>
          <a:off x="0" y="0"/>
          <a:ext cx="0" cy="0"/>
          <a:chOff x="0" y="0"/>
          <a:chExt cx="0" cy="0"/>
        </a:xfrm>
      </p:grpSpPr>
      <p:sp>
        <p:nvSpPr>
          <p:cNvPr id="16" name="Google Shape;16;p3"/>
          <p:cNvSpPr/>
          <p:nvPr/>
        </p:nvSpPr>
        <p:spPr>
          <a:xfrm rot="5400000">
            <a:off x="4550700" y="-498600"/>
            <a:ext cx="42600" cy="8455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344250" y="1403850"/>
            <a:ext cx="8455500" cy="2146800"/>
          </a:xfrm>
          <a:prstGeom prst="rect">
            <a:avLst/>
          </a:prstGeom>
          <a:solidFill>
            <a:srgbClr val="FFFFFF"/>
          </a:solidFill>
        </p:spPr>
        <p:txBody>
          <a:bodyPr anchorCtr="0" anchor="ctr" bIns="91425" lIns="91425" spcFirstLastPara="1" rIns="91425" wrap="square" tIns="91425">
            <a:normAutofit/>
          </a:bodyPr>
          <a:lstStyle>
            <a:lvl1pPr lvl="0" algn="ctr">
              <a:spcBef>
                <a:spcPts val="0"/>
              </a:spcBef>
              <a:spcAft>
                <a:spcPts val="0"/>
              </a:spcAft>
              <a:buSzPts val="4800"/>
              <a:buFont typeface="Playfair Display"/>
              <a:buNone/>
              <a:defRPr b="1" sz="4800">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b="1" sz="4800">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b="1" sz="4800">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b="1" sz="4800">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b="1" sz="4800">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b="1" sz="4800">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b="1" sz="4800">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b="1" sz="4800">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b="1" sz="4800">
                <a:latin typeface="Playfair Display"/>
                <a:ea typeface="Playfair Display"/>
                <a:cs typeface="Playfair Display"/>
                <a:sym typeface="Playfair Display"/>
              </a:defRPr>
            </a:lvl9pPr>
          </a:lstStyle>
          <a:p/>
        </p:txBody>
      </p:sp>
      <p:sp>
        <p:nvSpPr>
          <p:cNvPr id="18" name="Google Shape;18;p3"/>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 name="Google Shape;21;p4"/>
          <p:cNvSpPr txBox="1"/>
          <p:nvPr>
            <p:ph idx="1" type="body"/>
          </p:nvPr>
        </p:nvSpPr>
        <p:spPr>
          <a:xfrm>
            <a:off x="311700" y="1234075"/>
            <a:ext cx="8520600" cy="3334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5" name="Google Shape;25;p5"/>
          <p:cNvSpPr txBox="1"/>
          <p:nvPr>
            <p:ph idx="1" type="body"/>
          </p:nvPr>
        </p:nvSpPr>
        <p:spPr>
          <a:xfrm>
            <a:off x="311700" y="1234050"/>
            <a:ext cx="3999900" cy="33348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234050"/>
            <a:ext cx="3999900" cy="33348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0" name="Google Shape;30;p6"/>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1pPr>
            <a:lvl2pPr lvl="1">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2pPr>
            <a:lvl3pPr lvl="2">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3pPr>
            <a:lvl4pPr lvl="3">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4pPr>
            <a:lvl5pPr lvl="4">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5pPr>
            <a:lvl6pPr lvl="5">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6pPr>
            <a:lvl7pPr lvl="6">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7pPr>
            <a:lvl8pPr lvl="7">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8pPr>
            <a:lvl9pPr lvl="8">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9pPr>
          </a:lstStyle>
          <a:p/>
        </p:txBody>
      </p:sp>
      <p:sp>
        <p:nvSpPr>
          <p:cNvPr id="37" name="Google Shape;37;p8"/>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9"/>
          <p:cNvSpPr txBox="1"/>
          <p:nvPr>
            <p:ph type="title"/>
          </p:nvPr>
        </p:nvSpPr>
        <p:spPr>
          <a:xfrm>
            <a:off x="265500" y="10816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highlight>
                  <a:schemeClr val="lt1"/>
                </a:highlight>
              </a:defRPr>
            </a:lvl1pPr>
            <a:lvl2pPr indent="-317500" lvl="1" marL="914400">
              <a:spcBef>
                <a:spcPts val="0"/>
              </a:spcBef>
              <a:spcAft>
                <a:spcPts val="0"/>
              </a:spcAft>
              <a:buSzPts val="1400"/>
              <a:buChar char="○"/>
              <a:defRPr>
                <a:highlight>
                  <a:schemeClr val="lt1"/>
                </a:highlight>
              </a:defRPr>
            </a:lvl2pPr>
            <a:lvl3pPr indent="-317500" lvl="2" marL="1371600">
              <a:spcBef>
                <a:spcPts val="0"/>
              </a:spcBef>
              <a:spcAft>
                <a:spcPts val="0"/>
              </a:spcAft>
              <a:buSzPts val="1400"/>
              <a:buChar char="■"/>
              <a:defRPr>
                <a:highlight>
                  <a:schemeClr val="lt1"/>
                </a:highlight>
              </a:defRPr>
            </a:lvl3pPr>
            <a:lvl4pPr indent="-317500" lvl="3" marL="1828800">
              <a:spcBef>
                <a:spcPts val="0"/>
              </a:spcBef>
              <a:spcAft>
                <a:spcPts val="0"/>
              </a:spcAft>
              <a:buSzPts val="1400"/>
              <a:buChar char="●"/>
              <a:defRPr>
                <a:highlight>
                  <a:schemeClr val="lt1"/>
                </a:highlight>
              </a:defRPr>
            </a:lvl4pPr>
            <a:lvl5pPr indent="-317500" lvl="4" marL="2286000">
              <a:spcBef>
                <a:spcPts val="0"/>
              </a:spcBef>
              <a:spcAft>
                <a:spcPts val="0"/>
              </a:spcAft>
              <a:buSzPts val="1400"/>
              <a:buChar char="○"/>
              <a:defRPr>
                <a:highlight>
                  <a:schemeClr val="lt1"/>
                </a:highlight>
              </a:defRPr>
            </a:lvl5pPr>
            <a:lvl6pPr indent="-317500" lvl="5" marL="2743200">
              <a:spcBef>
                <a:spcPts val="0"/>
              </a:spcBef>
              <a:spcAft>
                <a:spcPts val="0"/>
              </a:spcAft>
              <a:buSzPts val="1400"/>
              <a:buChar char="■"/>
              <a:defRPr>
                <a:highlight>
                  <a:schemeClr val="lt1"/>
                </a:highlight>
              </a:defRPr>
            </a:lvl6pPr>
            <a:lvl7pPr indent="-317500" lvl="6" marL="3200400">
              <a:spcBef>
                <a:spcPts val="0"/>
              </a:spcBef>
              <a:spcAft>
                <a:spcPts val="0"/>
              </a:spcAft>
              <a:buSzPts val="1400"/>
              <a:buChar char="●"/>
              <a:defRPr>
                <a:highlight>
                  <a:schemeClr val="lt1"/>
                </a:highlight>
              </a:defRPr>
            </a:lvl7pPr>
            <a:lvl8pPr indent="-317500" lvl="7" marL="3657600">
              <a:spcBef>
                <a:spcPts val="0"/>
              </a:spcBef>
              <a:spcAft>
                <a:spcPts val="0"/>
              </a:spcAft>
              <a:buSzPts val="1400"/>
              <a:buChar char="○"/>
              <a:defRPr>
                <a:highlight>
                  <a:schemeClr val="lt1"/>
                </a:highlight>
              </a:defRPr>
            </a:lvl8pPr>
            <a:lvl9pPr indent="-317500" lvl="8" marL="4114800">
              <a:spcBef>
                <a:spcPts val="0"/>
              </a:spcBef>
              <a:spcAft>
                <a:spcPts val="0"/>
              </a:spcAft>
              <a:buSzPts val="1400"/>
              <a:buChar char="■"/>
              <a:defRPr>
                <a:highlight>
                  <a:schemeClr val="lt1"/>
                </a:highlight>
              </a:defRPr>
            </a:lvl9pPr>
          </a:lstStyle>
          <a:p/>
        </p:txBody>
      </p:sp>
      <p:sp>
        <p:nvSpPr>
          <p:cNvPr id="44" name="Google Shape;44;p9"/>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highlight>
                  <a:schemeClr val="dk1"/>
                </a:highlight>
              </a:defRPr>
            </a:lvl1pPr>
          </a:lstStyle>
          <a:p/>
        </p:txBody>
      </p:sp>
      <p:sp>
        <p:nvSpPr>
          <p:cNvPr id="47" name="Google Shape;47;p10"/>
          <p:cNvSpPr txBox="1"/>
          <p:nvPr>
            <p:ph idx="12" type="sldNum"/>
          </p:nvPr>
        </p:nvSpPr>
        <p:spPr>
          <a:xfrm>
            <a:off x="8497999" y="468875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op">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p:txBody>
      </p:sp>
      <p:sp>
        <p:nvSpPr>
          <p:cNvPr id="7" name="Google Shape;7;p1"/>
          <p:cNvSpPr txBox="1"/>
          <p:nvPr>
            <p:ph idx="1" type="body"/>
          </p:nvPr>
        </p:nvSpPr>
        <p:spPr>
          <a:xfrm>
            <a:off x="311700" y="1234075"/>
            <a:ext cx="8520600" cy="33348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indent="-317500" lvl="1" marL="9144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indent="-317500" lvl="2" marL="13716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indent="-317500" lvl="3" marL="18288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indent="-317500" lvl="4" marL="22860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indent="-317500" lvl="5" marL="27432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indent="-317500" lvl="6" marL="32004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indent="-317500" lvl="7" marL="36576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indent="-317500" lvl="8" marL="41148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Playfair Display"/>
                <a:ea typeface="Playfair Display"/>
                <a:cs typeface="Playfair Display"/>
                <a:sym typeface="Playfair Display"/>
              </a:defRPr>
            </a:lvl1pPr>
            <a:lvl2pPr lvl="1" algn="r">
              <a:buNone/>
              <a:defRPr sz="1000">
                <a:solidFill>
                  <a:schemeClr val="dk2"/>
                </a:solidFill>
                <a:latin typeface="Playfair Display"/>
                <a:ea typeface="Playfair Display"/>
                <a:cs typeface="Playfair Display"/>
                <a:sym typeface="Playfair Display"/>
              </a:defRPr>
            </a:lvl2pPr>
            <a:lvl3pPr lvl="2" algn="r">
              <a:buNone/>
              <a:defRPr sz="1000">
                <a:solidFill>
                  <a:schemeClr val="dk2"/>
                </a:solidFill>
                <a:latin typeface="Playfair Display"/>
                <a:ea typeface="Playfair Display"/>
                <a:cs typeface="Playfair Display"/>
                <a:sym typeface="Playfair Display"/>
              </a:defRPr>
            </a:lvl3pPr>
            <a:lvl4pPr lvl="3" algn="r">
              <a:buNone/>
              <a:defRPr sz="1000">
                <a:solidFill>
                  <a:schemeClr val="dk2"/>
                </a:solidFill>
                <a:latin typeface="Playfair Display"/>
                <a:ea typeface="Playfair Display"/>
                <a:cs typeface="Playfair Display"/>
                <a:sym typeface="Playfair Display"/>
              </a:defRPr>
            </a:lvl4pPr>
            <a:lvl5pPr lvl="4" algn="r">
              <a:buNone/>
              <a:defRPr sz="1000">
                <a:solidFill>
                  <a:schemeClr val="dk2"/>
                </a:solidFill>
                <a:latin typeface="Playfair Display"/>
                <a:ea typeface="Playfair Display"/>
                <a:cs typeface="Playfair Display"/>
                <a:sym typeface="Playfair Display"/>
              </a:defRPr>
            </a:lvl5pPr>
            <a:lvl6pPr lvl="5" algn="r">
              <a:buNone/>
              <a:defRPr sz="1000">
                <a:solidFill>
                  <a:schemeClr val="dk2"/>
                </a:solidFill>
                <a:latin typeface="Playfair Display"/>
                <a:ea typeface="Playfair Display"/>
                <a:cs typeface="Playfair Display"/>
                <a:sym typeface="Playfair Display"/>
              </a:defRPr>
            </a:lvl6pPr>
            <a:lvl7pPr lvl="6" algn="r">
              <a:buNone/>
              <a:defRPr sz="1000">
                <a:solidFill>
                  <a:schemeClr val="dk2"/>
                </a:solidFill>
                <a:latin typeface="Playfair Display"/>
                <a:ea typeface="Playfair Display"/>
                <a:cs typeface="Playfair Display"/>
                <a:sym typeface="Playfair Display"/>
              </a:defRPr>
            </a:lvl7pPr>
            <a:lvl8pPr lvl="7" algn="r">
              <a:buNone/>
              <a:defRPr sz="1000">
                <a:solidFill>
                  <a:schemeClr val="dk2"/>
                </a:solidFill>
                <a:latin typeface="Playfair Display"/>
                <a:ea typeface="Playfair Display"/>
                <a:cs typeface="Playfair Display"/>
                <a:sym typeface="Playfair Display"/>
              </a:defRPr>
            </a:lvl8pPr>
            <a:lvl9pPr lvl="8" algn="r">
              <a:buNone/>
              <a:defRPr sz="1000">
                <a:solidFill>
                  <a:schemeClr val="dk2"/>
                </a:solidFill>
                <a:latin typeface="Playfair Display"/>
                <a:ea typeface="Playfair Display"/>
                <a:cs typeface="Playfair Display"/>
                <a:sym typeface="Playfair Display"/>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www.goldenapple.org/scholars-new-mexico"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apply.mykaleidoscope.com/scholarships/GEReaganScholarship25"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lanlfoundation.org/scholarship/4-year-undergraduate-scholarship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s://www.nmact.org/foundation/scholarship-forms/" TargetMode="External"/><Relationship Id="rId4" Type="http://schemas.openxmlformats.org/officeDocument/2006/relationships/hyperlink" Target="https://www.nmact.org/file/Scholarship_Summary.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www.hsf.net/scholarshi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nmasbo.org/page/Scholarships"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www.nmmayflowersociety.org/applicationOnly.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www.centinelbank.com/about/community-investment"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s://www.taoscf.org/scholarship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www.severoygrupofuego.com/soy-nuevo-mexicano-scholarshi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studentaid.gov/h/apply-for-aid/fafsa" TargetMode="External"/><Relationship Id="rId4" Type="http://schemas.openxmlformats.org/officeDocument/2006/relationships/hyperlink" Target="https://hed.nm.gov/uploads/documents/OS_FAQ_%28003%29.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s://lanlfoundation.org/scholarship/career-pathways-scholarship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s://wurlitzerfoundation.org/scholarships" TargetMode="External"/><Relationship Id="rId4" Type="http://schemas.openxmlformats.org/officeDocument/2006/relationships/hyperlink" Target="https://wurlitzerfoundation.org/assets/pdf/hwf_scholarship_info.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kitcarson.com/community/scholarship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hyperlink" Target="https://www.taosmilagrorotary.com/"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hyperlink" Target="https://www.newmexicofoundation.org/505-southwestern-new-mexico-true-scholarsh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hed.nm.gov/financial-aid/scholarships/new-mexico-opportunity-scholarship" TargetMode="External"/><Relationship Id="rId4" Type="http://schemas.openxmlformats.org/officeDocument/2006/relationships/hyperlink" Target="https://hed.nm.gov/uploads/documents/OS_FAQ_%28003%29.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wiche.edu/tuition-savings/wu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bigfuture.collegeboard.org/pay-for-college/bigfuture-scholarship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nmeaf.org/FAFSA-Scholarshi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thegatesscholarship.org/scholarshi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coca-colascholarsfoundation.org/apply/"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danielsfund.org/Scholarships/Daniels-Scholarship-Program/Overview"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3"/>
          <p:cNvSpPr txBox="1"/>
          <p:nvPr>
            <p:ph type="ctrTitle"/>
          </p:nvPr>
        </p:nvSpPr>
        <p:spPr>
          <a:xfrm>
            <a:off x="344250" y="1403850"/>
            <a:ext cx="8455500" cy="2146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Scholarship Information</a:t>
            </a:r>
            <a:endParaRPr/>
          </a:p>
        </p:txBody>
      </p:sp>
      <p:sp>
        <p:nvSpPr>
          <p:cNvPr id="59" name="Google Shape;59;p13"/>
          <p:cNvSpPr txBox="1"/>
          <p:nvPr>
            <p:ph idx="1" type="subTitle"/>
          </p:nvPr>
        </p:nvSpPr>
        <p:spPr>
          <a:xfrm>
            <a:off x="344250" y="3550650"/>
            <a:ext cx="4936500" cy="8658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Taos Academy Class of 2026</a:t>
            </a:r>
            <a:endParaRPr/>
          </a:p>
        </p:txBody>
      </p:sp>
      <p:sp>
        <p:nvSpPr>
          <p:cNvPr id="60" name="Google Shape;60;p13"/>
          <p:cNvSpPr txBox="1"/>
          <p:nvPr/>
        </p:nvSpPr>
        <p:spPr>
          <a:xfrm>
            <a:off x="438900" y="4677150"/>
            <a:ext cx="7340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Playfair Display"/>
                <a:ea typeface="Playfair Display"/>
                <a:cs typeface="Playfair Display"/>
                <a:sym typeface="Playfair Display"/>
              </a:rPr>
              <a:t>*Sorted by deadline dates</a:t>
            </a:r>
            <a:endParaRPr>
              <a:latin typeface="Playfair Display"/>
              <a:ea typeface="Playfair Display"/>
              <a:cs typeface="Playfair Display"/>
              <a:sym typeface="Playfair Display"/>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2"/>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Golden Apple Scholars Program</a:t>
            </a:r>
            <a:endParaRPr sz="3244"/>
          </a:p>
          <a:p>
            <a:pPr indent="0" lvl="0" marL="0" rtl="0" algn="ctr">
              <a:spcBef>
                <a:spcPts val="0"/>
              </a:spcBef>
              <a:spcAft>
                <a:spcPts val="0"/>
              </a:spcAft>
              <a:buNone/>
            </a:pPr>
            <a:r>
              <a:rPr b="0" lang="en" sz="2733" u="sng">
                <a:solidFill>
                  <a:schemeClr val="hlink"/>
                </a:solidFill>
                <a:highlight>
                  <a:srgbClr val="FFFFFF"/>
                </a:highlight>
                <a:latin typeface="Times New Roman"/>
                <a:ea typeface="Times New Roman"/>
                <a:cs typeface="Times New Roman"/>
                <a:sym typeface="Times New Roman"/>
                <a:hlinkClick r:id="rId3"/>
              </a:rPr>
              <a:t>Click to apply!</a:t>
            </a:r>
            <a:r>
              <a:rPr b="0" lang="en" sz="2733">
                <a:highlight>
                  <a:srgbClr val="FFFFFF"/>
                </a:highlight>
                <a:latin typeface="Times New Roman"/>
                <a:ea typeface="Times New Roman"/>
                <a:cs typeface="Times New Roman"/>
                <a:sym typeface="Times New Roman"/>
              </a:rPr>
              <a:t> </a:t>
            </a:r>
            <a:endParaRPr b="0" sz="2733">
              <a:highlight>
                <a:srgbClr val="FFFFFF"/>
              </a:highlight>
              <a:latin typeface="Times New Roman"/>
              <a:ea typeface="Times New Roman"/>
              <a:cs typeface="Times New Roman"/>
              <a:sym typeface="Times New Roman"/>
            </a:endParaRPr>
          </a:p>
        </p:txBody>
      </p:sp>
      <p:sp>
        <p:nvSpPr>
          <p:cNvPr id="128" name="Google Shape;128;p22"/>
          <p:cNvSpPr txBox="1"/>
          <p:nvPr/>
        </p:nvSpPr>
        <p:spPr>
          <a:xfrm>
            <a:off x="5340100" y="70925"/>
            <a:ext cx="3932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TBA</a:t>
            </a:r>
            <a:endParaRPr b="1" sz="2000">
              <a:latin typeface="Playfair Display"/>
              <a:ea typeface="Playfair Display"/>
              <a:cs typeface="Playfair Display"/>
              <a:sym typeface="Playfair Display"/>
            </a:endParaRPr>
          </a:p>
        </p:txBody>
      </p:sp>
      <p:sp>
        <p:nvSpPr>
          <p:cNvPr id="129" name="Google Shape;129;p22"/>
          <p:cNvSpPr txBox="1"/>
          <p:nvPr/>
        </p:nvSpPr>
        <p:spPr>
          <a:xfrm>
            <a:off x="4861700" y="312300"/>
            <a:ext cx="3998700" cy="708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700">
                <a:latin typeface="Playfair Display"/>
                <a:ea typeface="Playfair Display"/>
                <a:cs typeface="Playfair Display"/>
                <a:sym typeface="Playfair Display"/>
              </a:rPr>
              <a:t>Prep for students interested in teaching</a:t>
            </a:r>
            <a:endParaRPr sz="1700">
              <a:latin typeface="Playfair Display"/>
              <a:ea typeface="Playfair Display"/>
              <a:cs typeface="Playfair Display"/>
              <a:sym typeface="Playfair Display"/>
            </a:endParaRPr>
          </a:p>
        </p:txBody>
      </p:sp>
      <p:sp>
        <p:nvSpPr>
          <p:cNvPr id="130" name="Google Shape;130;p22"/>
          <p:cNvSpPr txBox="1"/>
          <p:nvPr/>
        </p:nvSpPr>
        <p:spPr>
          <a:xfrm>
            <a:off x="344250" y="2276850"/>
            <a:ext cx="8455500" cy="9054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14325" lvl="0" marL="457200" rtl="0" algn="l">
              <a:lnSpc>
                <a:spcPct val="115000"/>
              </a:lnSpc>
              <a:spcBef>
                <a:spcPts val="1100"/>
              </a:spcBef>
              <a:spcAft>
                <a:spcPts val="0"/>
              </a:spcAft>
              <a:buClr>
                <a:schemeClr val="dk2"/>
              </a:buClr>
              <a:buSzPts val="1350"/>
              <a:buChar char="●"/>
            </a:pPr>
            <a:r>
              <a:rPr lang="en" sz="1350">
                <a:solidFill>
                  <a:schemeClr val="dk2"/>
                </a:solidFill>
                <a:highlight>
                  <a:srgbClr val="FFFFFF"/>
                </a:highlight>
              </a:rPr>
              <a:t>Graduating New Mexico Senior</a:t>
            </a:r>
            <a:endParaRPr sz="1350">
              <a:solidFill>
                <a:schemeClr val="dk2"/>
              </a:solidFill>
              <a:highlight>
                <a:srgbClr val="FFFFFF"/>
              </a:highligh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3"/>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GE-Reagan Foundation Scholarship</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Apply here!</a:t>
            </a:r>
            <a:r>
              <a:rPr b="0" lang="en" sz="2300">
                <a:latin typeface="Arial"/>
                <a:ea typeface="Arial"/>
                <a:cs typeface="Arial"/>
                <a:sym typeface="Arial"/>
              </a:rPr>
              <a:t> </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136" name="Google Shape;136;p23"/>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January 3, 2026</a:t>
            </a:r>
            <a:endParaRPr b="1" sz="2000">
              <a:latin typeface="Playfair Display"/>
              <a:ea typeface="Playfair Display"/>
              <a:cs typeface="Playfair Display"/>
              <a:sym typeface="Playfair Display"/>
            </a:endParaRPr>
          </a:p>
        </p:txBody>
      </p:sp>
      <p:sp>
        <p:nvSpPr>
          <p:cNvPr id="137" name="Google Shape;137;p23"/>
          <p:cNvSpPr txBox="1"/>
          <p:nvPr/>
        </p:nvSpPr>
        <p:spPr>
          <a:xfrm>
            <a:off x="344250" y="2276850"/>
            <a:ext cx="8455500" cy="27369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07975" lvl="0" marL="457200" rtl="0" algn="l">
              <a:lnSpc>
                <a:spcPct val="120000"/>
              </a:lnSpc>
              <a:spcBef>
                <a:spcPts val="1100"/>
              </a:spcBef>
              <a:spcAft>
                <a:spcPts val="0"/>
              </a:spcAft>
              <a:buClr>
                <a:srgbClr val="0A0A0A"/>
              </a:buClr>
              <a:buSzPts val="1250"/>
              <a:buFont typeface="Times New Roman"/>
              <a:buChar char="●"/>
            </a:pPr>
            <a:r>
              <a:rPr lang="en" sz="1250">
                <a:solidFill>
                  <a:srgbClr val="0A0A0A"/>
                </a:solidFill>
                <a:highlight>
                  <a:srgbClr val="FFFFFF"/>
                </a:highlight>
                <a:latin typeface="Times New Roman"/>
                <a:ea typeface="Times New Roman"/>
                <a:cs typeface="Times New Roman"/>
                <a:sym typeface="Times New Roman"/>
              </a:rPr>
              <a:t>Demonstrate the attributes of leadership, integrity, drive, and citizenship within their communities, schools, and workplaces</a:t>
            </a:r>
            <a:endParaRPr sz="1250">
              <a:solidFill>
                <a:srgbClr val="0A0A0A"/>
              </a:solidFill>
              <a:highlight>
                <a:srgbClr val="FFFFFF"/>
              </a:highlight>
              <a:latin typeface="Times New Roman"/>
              <a:ea typeface="Times New Roman"/>
              <a:cs typeface="Times New Roman"/>
              <a:sym typeface="Times New Roman"/>
            </a:endParaRPr>
          </a:p>
          <a:p>
            <a:pPr indent="-307975" lvl="0" marL="457200" rtl="0" algn="l">
              <a:lnSpc>
                <a:spcPct val="120000"/>
              </a:lnSpc>
              <a:spcBef>
                <a:spcPts val="0"/>
              </a:spcBef>
              <a:spcAft>
                <a:spcPts val="0"/>
              </a:spcAft>
              <a:buClr>
                <a:srgbClr val="0A0A0A"/>
              </a:buClr>
              <a:buSzPts val="1250"/>
              <a:buFont typeface="Times New Roman"/>
              <a:buChar char="●"/>
            </a:pPr>
            <a:r>
              <a:rPr lang="en" sz="1250">
                <a:solidFill>
                  <a:srgbClr val="0A0A0A"/>
                </a:solidFill>
                <a:highlight>
                  <a:srgbClr val="FFFFFF"/>
                </a:highlight>
                <a:latin typeface="Times New Roman"/>
                <a:ea typeface="Times New Roman"/>
                <a:cs typeface="Times New Roman"/>
                <a:sym typeface="Times New Roman"/>
              </a:rPr>
              <a:t>Display strong academic performance (minimum 3.0 grade point average/4.0 scale or equivalent)</a:t>
            </a:r>
            <a:endParaRPr sz="1250">
              <a:solidFill>
                <a:srgbClr val="0A0A0A"/>
              </a:solidFill>
              <a:highlight>
                <a:srgbClr val="FFFFFF"/>
              </a:highlight>
              <a:latin typeface="Times New Roman"/>
              <a:ea typeface="Times New Roman"/>
              <a:cs typeface="Times New Roman"/>
              <a:sym typeface="Times New Roman"/>
            </a:endParaRPr>
          </a:p>
          <a:p>
            <a:pPr indent="-307975" lvl="0" marL="457200" rtl="0" algn="l">
              <a:lnSpc>
                <a:spcPct val="120000"/>
              </a:lnSpc>
              <a:spcBef>
                <a:spcPts val="0"/>
              </a:spcBef>
              <a:spcAft>
                <a:spcPts val="0"/>
              </a:spcAft>
              <a:buClr>
                <a:srgbClr val="0A0A0A"/>
              </a:buClr>
              <a:buSzPts val="1250"/>
              <a:buFont typeface="Times New Roman"/>
              <a:buChar char="●"/>
            </a:pPr>
            <a:r>
              <a:rPr lang="en" sz="1250">
                <a:solidFill>
                  <a:srgbClr val="0A0A0A"/>
                </a:solidFill>
                <a:highlight>
                  <a:srgbClr val="FFFFFF"/>
                </a:highlight>
                <a:latin typeface="Times New Roman"/>
                <a:ea typeface="Times New Roman"/>
                <a:cs typeface="Times New Roman"/>
                <a:sym typeface="Times New Roman"/>
              </a:rPr>
              <a:t>Be citizens of the United States of America</a:t>
            </a:r>
            <a:endParaRPr sz="1250">
              <a:solidFill>
                <a:srgbClr val="0A0A0A"/>
              </a:solidFill>
              <a:highlight>
                <a:srgbClr val="FFFFFF"/>
              </a:highlight>
              <a:latin typeface="Times New Roman"/>
              <a:ea typeface="Times New Roman"/>
              <a:cs typeface="Times New Roman"/>
              <a:sym typeface="Times New Roman"/>
            </a:endParaRPr>
          </a:p>
          <a:p>
            <a:pPr indent="-307975" lvl="0" marL="457200" rtl="0" algn="l">
              <a:lnSpc>
                <a:spcPct val="120000"/>
              </a:lnSpc>
              <a:spcBef>
                <a:spcPts val="0"/>
              </a:spcBef>
              <a:spcAft>
                <a:spcPts val="0"/>
              </a:spcAft>
              <a:buClr>
                <a:srgbClr val="0A0A0A"/>
              </a:buClr>
              <a:buSzPts val="1250"/>
              <a:buFont typeface="Times New Roman"/>
              <a:buChar char="●"/>
            </a:pPr>
            <a:r>
              <a:rPr lang="en" sz="1250">
                <a:solidFill>
                  <a:srgbClr val="0A0A0A"/>
                </a:solidFill>
                <a:highlight>
                  <a:srgbClr val="FFFFFF"/>
                </a:highlight>
                <a:latin typeface="Times New Roman"/>
                <a:ea typeface="Times New Roman"/>
                <a:cs typeface="Times New Roman"/>
                <a:sym typeface="Times New Roman"/>
              </a:rPr>
              <a:t>Be current high school seniors attending high school within the United States, (including any U.S. territories or commonwealths), and graduating in winter 2022 or spring 2023. Applicants living on a U.S. Armed Forces base and attending high school outside the U.S. are eligible.</a:t>
            </a:r>
            <a:endParaRPr sz="1250">
              <a:solidFill>
                <a:srgbClr val="0A0A0A"/>
              </a:solidFill>
              <a:highlight>
                <a:srgbClr val="FFFFFF"/>
              </a:highlight>
              <a:latin typeface="Times New Roman"/>
              <a:ea typeface="Times New Roman"/>
              <a:cs typeface="Times New Roman"/>
              <a:sym typeface="Times New Roman"/>
            </a:endParaRPr>
          </a:p>
          <a:p>
            <a:pPr indent="-307975" lvl="0" marL="457200" rtl="0" algn="l">
              <a:lnSpc>
                <a:spcPct val="120000"/>
              </a:lnSpc>
              <a:spcBef>
                <a:spcPts val="0"/>
              </a:spcBef>
              <a:spcAft>
                <a:spcPts val="0"/>
              </a:spcAft>
              <a:buClr>
                <a:srgbClr val="0A0A0A"/>
              </a:buClr>
              <a:buSzPts val="1250"/>
              <a:buFont typeface="Times New Roman"/>
              <a:buChar char="●"/>
            </a:pPr>
            <a:r>
              <a:rPr lang="en" sz="1250">
                <a:solidFill>
                  <a:srgbClr val="0A0A0A"/>
                </a:solidFill>
                <a:highlight>
                  <a:srgbClr val="FFFFFF"/>
                </a:highlight>
                <a:latin typeface="Times New Roman"/>
                <a:ea typeface="Times New Roman"/>
                <a:cs typeface="Times New Roman"/>
                <a:sym typeface="Times New Roman"/>
              </a:rPr>
              <a:t>Plan to enroll in a full‑time undergraduate course of study at an accredited four‑year college or university in the United States for the entire 2024-2025 academic school year</a:t>
            </a:r>
            <a:endParaRPr sz="1450">
              <a:solidFill>
                <a:schemeClr val="dk2"/>
              </a:solidFill>
              <a:highlight>
                <a:srgbClr val="FFFFFF"/>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4"/>
          <p:cNvSpPr txBox="1"/>
          <p:nvPr>
            <p:ph type="title"/>
          </p:nvPr>
        </p:nvSpPr>
        <p:spPr>
          <a:xfrm>
            <a:off x="344250" y="8355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Los Alamos National Labs</a:t>
            </a:r>
            <a:endParaRPr sz="3244"/>
          </a:p>
          <a:p>
            <a:pPr indent="0" lvl="0" marL="0" rtl="0" algn="ctr">
              <a:spcBef>
                <a:spcPts val="0"/>
              </a:spcBef>
              <a:spcAft>
                <a:spcPts val="0"/>
              </a:spcAft>
              <a:buNone/>
            </a:pPr>
            <a:r>
              <a:rPr lang="en" sz="3244"/>
              <a:t>4-year Scholarship</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Apply here!</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143" name="Google Shape;143;p24"/>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January 21, 2025</a:t>
            </a:r>
            <a:endParaRPr b="1" sz="2000">
              <a:latin typeface="Playfair Display"/>
              <a:ea typeface="Playfair Display"/>
              <a:cs typeface="Playfair Display"/>
              <a:sym typeface="Playfair Display"/>
            </a:endParaRPr>
          </a:p>
        </p:txBody>
      </p:sp>
      <p:sp>
        <p:nvSpPr>
          <p:cNvPr id="144" name="Google Shape;144;p24"/>
          <p:cNvSpPr txBox="1"/>
          <p:nvPr/>
        </p:nvSpPr>
        <p:spPr>
          <a:xfrm>
            <a:off x="5417775" y="114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$1000-$20,000</a:t>
            </a:r>
            <a:endParaRPr sz="2200">
              <a:latin typeface="Playfair Display"/>
              <a:ea typeface="Playfair Display"/>
              <a:cs typeface="Playfair Display"/>
              <a:sym typeface="Playfair Display"/>
            </a:endParaRPr>
          </a:p>
        </p:txBody>
      </p:sp>
      <p:sp>
        <p:nvSpPr>
          <p:cNvPr id="145" name="Google Shape;145;p24"/>
          <p:cNvSpPr txBox="1"/>
          <p:nvPr/>
        </p:nvSpPr>
        <p:spPr>
          <a:xfrm>
            <a:off x="344250" y="2276850"/>
            <a:ext cx="8455500" cy="27153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01625" lvl="0" marL="457200" rtl="0" algn="l">
              <a:lnSpc>
                <a:spcPct val="130000"/>
              </a:lnSpc>
              <a:spcBef>
                <a:spcPts val="1100"/>
              </a:spcBef>
              <a:spcAft>
                <a:spcPts val="0"/>
              </a:spcAft>
              <a:buClr>
                <a:schemeClr val="dk2"/>
              </a:buClr>
              <a:buSzPts val="1150"/>
              <a:buChar char="●"/>
            </a:pPr>
            <a:r>
              <a:rPr lang="en" sz="1150">
                <a:solidFill>
                  <a:schemeClr val="dk2"/>
                </a:solidFill>
                <a:highlight>
                  <a:srgbClr val="FFFFFF"/>
                </a:highlight>
              </a:rPr>
              <a:t>Are a resident (366 consecutive days+) of Northern New Mexico in Los Alamos, Mora, Rio Arriba, San Miguel, Sandoval, Santa Fe, or Taos County</a:t>
            </a:r>
            <a:endParaRPr i="1"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Have a minimum 3.25 cumulative unweighted grade point average</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Are enrolling in or currently attending an accredited post-secondary educational institution in pursuit of a 4-year degree</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ACT / SAT scores are not required</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U.S. citizenship is not required.</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Preference is not given to students with Laboratory affiliation.</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For current undergraduate students only: preference will be given to nontraditional students, first-generation college students, students with high financial need, and those attending a higher education institution in New Mexico</a:t>
            </a:r>
            <a:endParaRPr sz="1150">
              <a:solidFill>
                <a:schemeClr val="dk2"/>
              </a:solidFill>
              <a:highlight>
                <a:srgbClr val="FFFFFF"/>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5"/>
          <p:cNvSpPr txBox="1"/>
          <p:nvPr>
            <p:ph type="title"/>
          </p:nvPr>
        </p:nvSpPr>
        <p:spPr>
          <a:xfrm>
            <a:off x="344250" y="8355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New Mexico Activities</a:t>
            </a:r>
            <a:r>
              <a:rPr lang="en" sz="3244"/>
              <a:t> Association </a:t>
            </a:r>
            <a:endParaRPr sz="3244"/>
          </a:p>
          <a:p>
            <a:pPr indent="0" lvl="0" marL="0" rtl="0" algn="ctr">
              <a:spcBef>
                <a:spcPts val="0"/>
              </a:spcBef>
              <a:spcAft>
                <a:spcPts val="0"/>
              </a:spcAft>
              <a:buNone/>
            </a:pPr>
            <a:r>
              <a:rPr lang="en" sz="3244"/>
              <a:t>Foundation Scholarships</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https://www.nmact.org/foundation/scholarship-forms/</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151" name="Google Shape;151;p25"/>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February 1, 2025</a:t>
            </a:r>
            <a:endParaRPr b="1" sz="2000">
              <a:latin typeface="Playfair Display"/>
              <a:ea typeface="Playfair Display"/>
              <a:cs typeface="Playfair Display"/>
              <a:sym typeface="Playfair Display"/>
            </a:endParaRPr>
          </a:p>
        </p:txBody>
      </p:sp>
      <p:sp>
        <p:nvSpPr>
          <p:cNvPr id="152" name="Google Shape;152;p25"/>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$Various</a:t>
            </a:r>
            <a:endParaRPr sz="2200">
              <a:latin typeface="Playfair Display"/>
              <a:ea typeface="Playfair Display"/>
              <a:cs typeface="Playfair Display"/>
              <a:sym typeface="Playfair Display"/>
            </a:endParaRPr>
          </a:p>
        </p:txBody>
      </p:sp>
      <p:sp>
        <p:nvSpPr>
          <p:cNvPr id="153" name="Google Shape;153;p25"/>
          <p:cNvSpPr txBox="1"/>
          <p:nvPr/>
        </p:nvSpPr>
        <p:spPr>
          <a:xfrm>
            <a:off x="344250" y="2276850"/>
            <a:ext cx="8455500" cy="23070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0" lvl="0" marL="0" rtl="0" algn="l">
              <a:lnSpc>
                <a:spcPct val="115000"/>
              </a:lnSpc>
              <a:spcBef>
                <a:spcPts val="1100"/>
              </a:spcBef>
              <a:spcAft>
                <a:spcPts val="0"/>
              </a:spcAft>
              <a:buNone/>
            </a:pPr>
            <a:r>
              <a:rPr lang="en" sz="1500">
                <a:solidFill>
                  <a:schemeClr val="dk2"/>
                </a:solidFill>
                <a:highlight>
                  <a:srgbClr val="FFFFFF"/>
                </a:highlight>
              </a:rPr>
              <a:t>The following NMAA Foundation Scholarships are awarded to students from NMAA member schools that have been chosen for each individual award because they exemplify the dedication, scholastic achievement, and sportsmanship ideals promoted by the Association. A student may apply or be nominated for multiple scholarships.</a:t>
            </a:r>
            <a:r>
              <a:rPr b="1" lang="en" sz="2100">
                <a:solidFill>
                  <a:schemeClr val="dk2"/>
                </a:solidFill>
                <a:highlight>
                  <a:srgbClr val="FFFFFF"/>
                </a:highlight>
              </a:rPr>
              <a:t> </a:t>
            </a:r>
            <a:endParaRPr b="1" sz="2100">
              <a:solidFill>
                <a:schemeClr val="dk2"/>
              </a:solidFill>
              <a:highlight>
                <a:srgbClr val="FFFFFF"/>
              </a:highlight>
            </a:endParaRPr>
          </a:p>
          <a:p>
            <a:pPr indent="0" lvl="0" marL="0" rtl="0" algn="l">
              <a:lnSpc>
                <a:spcPct val="115000"/>
              </a:lnSpc>
              <a:spcBef>
                <a:spcPts val="1100"/>
              </a:spcBef>
              <a:spcAft>
                <a:spcPts val="1100"/>
              </a:spcAft>
              <a:buNone/>
            </a:pPr>
            <a:r>
              <a:rPr lang="en" sz="1950" u="sng">
                <a:solidFill>
                  <a:schemeClr val="hlink"/>
                </a:solidFill>
                <a:highlight>
                  <a:srgbClr val="FFFFFF"/>
                </a:highlight>
                <a:hlinkClick r:id="rId4"/>
              </a:rPr>
              <a:t>https://www.nmact.org/file/Scholarship_Summary.pdf</a:t>
            </a:r>
            <a:r>
              <a:rPr lang="en" sz="1950">
                <a:solidFill>
                  <a:schemeClr val="dk2"/>
                </a:solidFill>
                <a:highlight>
                  <a:srgbClr val="FFFFFF"/>
                </a:highlight>
              </a:rPr>
              <a:t> </a:t>
            </a:r>
            <a:endParaRPr sz="1950">
              <a:solidFill>
                <a:schemeClr val="dk2"/>
              </a:solidFill>
              <a:highlight>
                <a:srgbClr val="FFFFFF"/>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6"/>
          <p:cNvSpPr txBox="1"/>
          <p:nvPr>
            <p:ph type="title"/>
          </p:nvPr>
        </p:nvSpPr>
        <p:spPr>
          <a:xfrm>
            <a:off x="344250" y="946650"/>
            <a:ext cx="8455500" cy="16137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Hispanic Scholarship Fund</a:t>
            </a:r>
            <a:endParaRPr/>
          </a:p>
          <a:p>
            <a:pPr indent="0" lvl="0" marL="0" rtl="0" algn="ctr">
              <a:spcBef>
                <a:spcPts val="0"/>
              </a:spcBef>
              <a:spcAft>
                <a:spcPts val="0"/>
              </a:spcAft>
              <a:buNone/>
            </a:pPr>
            <a:r>
              <a:rPr b="0" lang="en" sz="2300">
                <a:solidFill>
                  <a:srgbClr val="3174AF"/>
                </a:solidFill>
                <a:uFill>
                  <a:noFill/>
                </a:uFill>
                <a:latin typeface="Arial"/>
                <a:ea typeface="Arial"/>
                <a:cs typeface="Arial"/>
                <a:sym typeface="Arial"/>
                <a:hlinkClick r:id="rId3">
                  <a:extLst>
                    <a:ext uri="{A12FA001-AC4F-418D-AE19-62706E023703}">
                      <ahyp:hlinkClr val="tx"/>
                    </a:ext>
                  </a:extLst>
                </a:hlinkClick>
              </a:rPr>
              <a:t>https://www.hsf.net/scholarship</a:t>
            </a:r>
            <a:endParaRPr sz="5900"/>
          </a:p>
          <a:p>
            <a:pPr indent="0" lvl="0" marL="0" rtl="0" algn="ctr">
              <a:spcBef>
                <a:spcPts val="0"/>
              </a:spcBef>
              <a:spcAft>
                <a:spcPts val="0"/>
              </a:spcAft>
              <a:buNone/>
            </a:pPr>
            <a:r>
              <a:t/>
            </a:r>
            <a:endParaRPr b="0" sz="1700"/>
          </a:p>
        </p:txBody>
      </p:sp>
      <p:sp>
        <p:nvSpPr>
          <p:cNvPr id="159" name="Google Shape;159;p26"/>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February 15, 2025</a:t>
            </a:r>
            <a:endParaRPr b="1" sz="2000">
              <a:latin typeface="Playfair Display"/>
              <a:ea typeface="Playfair Display"/>
              <a:cs typeface="Playfair Display"/>
              <a:sym typeface="Playfair Display"/>
            </a:endParaRPr>
          </a:p>
        </p:txBody>
      </p:sp>
      <p:sp>
        <p:nvSpPr>
          <p:cNvPr id="160" name="Google Shape;160;p26"/>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$500-$5000</a:t>
            </a:r>
            <a:endParaRPr sz="2200">
              <a:latin typeface="Playfair Display"/>
              <a:ea typeface="Playfair Display"/>
              <a:cs typeface="Playfair Display"/>
              <a:sym typeface="Playfair Display"/>
            </a:endParaRPr>
          </a:p>
        </p:txBody>
      </p:sp>
      <p:sp>
        <p:nvSpPr>
          <p:cNvPr id="161" name="Google Shape;161;p26"/>
          <p:cNvSpPr txBox="1"/>
          <p:nvPr/>
        </p:nvSpPr>
        <p:spPr>
          <a:xfrm>
            <a:off x="344250" y="2667000"/>
            <a:ext cx="8455500" cy="23391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14325" lvl="0" marL="457200" rtl="0" algn="l">
              <a:lnSpc>
                <a:spcPct val="115000"/>
              </a:lnSpc>
              <a:spcBef>
                <a:spcPts val="1100"/>
              </a:spcBef>
              <a:spcAft>
                <a:spcPts val="0"/>
              </a:spcAft>
              <a:buClr>
                <a:schemeClr val="dk2"/>
              </a:buClr>
              <a:buSzPts val="1350"/>
              <a:buChar char="●"/>
            </a:pPr>
            <a:r>
              <a:rPr lang="en" sz="1350">
                <a:solidFill>
                  <a:schemeClr val="dk2"/>
                </a:solidFill>
                <a:highlight>
                  <a:srgbClr val="FFFFFF"/>
                </a:highlight>
              </a:rPr>
              <a:t>Must be of Hispanic heritage</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U.S. citizen, permanent legal resident, or DACA </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Minimum of 3.0 GPA on a 4.0 scale (or equivalent) for high school students; minimum of 2.5 GPA on a 4.0 scale (or equivalent) for college and graduate students</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Plan to enroll full-time in an accredited, public or not-for-profit, four-year university, or graduate school, in the US, for the 2022-2023 academic year</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Submit the FAFSA or state-based financial aid forms (if applicable)</a:t>
            </a:r>
            <a:endParaRPr>
              <a:latin typeface="Playfair Display"/>
              <a:ea typeface="Playfair Display"/>
              <a:cs typeface="Playfair Display"/>
              <a:sym typeface="Playfair Display"/>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7"/>
          <p:cNvSpPr txBox="1"/>
          <p:nvPr>
            <p:ph type="title"/>
          </p:nvPr>
        </p:nvSpPr>
        <p:spPr>
          <a:xfrm>
            <a:off x="344250" y="946650"/>
            <a:ext cx="8455500" cy="16137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700"/>
              <a:t>New Mexico Association of School Business Officials </a:t>
            </a:r>
            <a:endParaRPr sz="3700"/>
          </a:p>
          <a:p>
            <a:pPr indent="0" lvl="0" marL="0" rtl="0" algn="ctr">
              <a:spcBef>
                <a:spcPts val="0"/>
              </a:spcBef>
              <a:spcAft>
                <a:spcPts val="0"/>
              </a:spcAft>
              <a:buNone/>
            </a:pPr>
            <a:r>
              <a:rPr lang="en" sz="2811" u="sng">
                <a:solidFill>
                  <a:schemeClr val="hlink"/>
                </a:solidFill>
                <a:hlinkClick r:id="rId3"/>
              </a:rPr>
              <a:t>Click to apply</a:t>
            </a:r>
            <a:endParaRPr sz="2811"/>
          </a:p>
          <a:p>
            <a:pPr indent="0" lvl="0" marL="0" rtl="0" algn="ctr">
              <a:spcBef>
                <a:spcPts val="0"/>
              </a:spcBef>
              <a:spcAft>
                <a:spcPts val="0"/>
              </a:spcAft>
              <a:buNone/>
            </a:pPr>
            <a:r>
              <a:t/>
            </a:r>
            <a:endParaRPr b="0" sz="1700"/>
          </a:p>
        </p:txBody>
      </p:sp>
      <p:sp>
        <p:nvSpPr>
          <p:cNvPr id="167" name="Google Shape;167;p27"/>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January 31, 2025</a:t>
            </a:r>
            <a:endParaRPr b="1" sz="2000">
              <a:latin typeface="Playfair Display"/>
              <a:ea typeface="Playfair Display"/>
              <a:cs typeface="Playfair Display"/>
              <a:sym typeface="Playfair Display"/>
            </a:endParaRPr>
          </a:p>
        </p:txBody>
      </p:sp>
      <p:sp>
        <p:nvSpPr>
          <p:cNvPr id="168" name="Google Shape;168;p27"/>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$1500</a:t>
            </a:r>
            <a:endParaRPr sz="2200">
              <a:latin typeface="Playfair Display"/>
              <a:ea typeface="Playfair Display"/>
              <a:cs typeface="Playfair Display"/>
              <a:sym typeface="Playfair Display"/>
            </a:endParaRPr>
          </a:p>
        </p:txBody>
      </p:sp>
      <p:sp>
        <p:nvSpPr>
          <p:cNvPr id="169" name="Google Shape;169;p27"/>
          <p:cNvSpPr txBox="1"/>
          <p:nvPr/>
        </p:nvSpPr>
        <p:spPr>
          <a:xfrm>
            <a:off x="344250" y="2667000"/>
            <a:ext cx="8455500" cy="13833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14325" lvl="0" marL="457200" rtl="0" algn="l">
              <a:lnSpc>
                <a:spcPct val="115000"/>
              </a:lnSpc>
              <a:spcBef>
                <a:spcPts val="1100"/>
              </a:spcBef>
              <a:spcAft>
                <a:spcPts val="0"/>
              </a:spcAft>
              <a:buClr>
                <a:schemeClr val="dk2"/>
              </a:buClr>
              <a:buSzPts val="1350"/>
              <a:buChar char="●"/>
            </a:pPr>
            <a:r>
              <a:rPr lang="en" sz="1350">
                <a:solidFill>
                  <a:schemeClr val="dk2"/>
                </a:solidFill>
                <a:highlight>
                  <a:srgbClr val="FFFFFF"/>
                </a:highlight>
              </a:rPr>
              <a:t>Only online submissions through Reviewr will be accepted</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Only complete applications will be accepted</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Opens January 1st, closes January 31st</a:t>
            </a:r>
            <a:endParaRPr sz="1350">
              <a:solidFill>
                <a:schemeClr val="dk2"/>
              </a:solidFill>
              <a:highlight>
                <a:srgbClr val="FFFFFF"/>
              </a:high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344250" y="794250"/>
            <a:ext cx="8455500" cy="1289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4600"/>
              <a:t>Mayflower 1620 Scholarship</a:t>
            </a:r>
            <a:endParaRPr sz="4600"/>
          </a:p>
          <a:p>
            <a:pPr indent="0" lvl="0" marL="0" rtl="0" algn="ctr">
              <a:spcBef>
                <a:spcPts val="0"/>
              </a:spcBef>
              <a:spcAft>
                <a:spcPts val="0"/>
              </a:spcAft>
              <a:buNone/>
            </a:pPr>
            <a:r>
              <a:rPr b="0" lang="en" sz="2100" u="sng">
                <a:solidFill>
                  <a:schemeClr val="hlink"/>
                </a:solidFill>
                <a:latin typeface="Arial"/>
                <a:ea typeface="Arial"/>
                <a:cs typeface="Arial"/>
                <a:sym typeface="Arial"/>
                <a:hlinkClick r:id="rId3"/>
              </a:rPr>
              <a:t>Apply Here!</a:t>
            </a:r>
            <a:r>
              <a:rPr b="0" lang="en" sz="2100">
                <a:latin typeface="Arial"/>
                <a:ea typeface="Arial"/>
                <a:cs typeface="Arial"/>
                <a:sym typeface="Arial"/>
              </a:rPr>
              <a:t> </a:t>
            </a:r>
            <a:endParaRPr b="0" sz="1500"/>
          </a:p>
        </p:txBody>
      </p:sp>
      <p:sp>
        <p:nvSpPr>
          <p:cNvPr id="175" name="Google Shape;175;p28"/>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March 2, 2025</a:t>
            </a:r>
            <a:endParaRPr b="1" sz="2000">
              <a:latin typeface="Playfair Display"/>
              <a:ea typeface="Playfair Display"/>
              <a:cs typeface="Playfair Display"/>
              <a:sym typeface="Playfair Display"/>
            </a:endParaRPr>
          </a:p>
        </p:txBody>
      </p:sp>
      <p:sp>
        <p:nvSpPr>
          <p:cNvPr id="176" name="Google Shape;176;p28"/>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$1,620</a:t>
            </a:r>
            <a:endParaRPr sz="2200">
              <a:latin typeface="Playfair Display"/>
              <a:ea typeface="Playfair Display"/>
              <a:cs typeface="Playfair Display"/>
              <a:sym typeface="Playfair Display"/>
            </a:endParaRPr>
          </a:p>
        </p:txBody>
      </p:sp>
      <p:sp>
        <p:nvSpPr>
          <p:cNvPr id="177" name="Google Shape;177;p28"/>
          <p:cNvSpPr txBox="1"/>
          <p:nvPr/>
        </p:nvSpPr>
        <p:spPr>
          <a:xfrm>
            <a:off x="344250" y="2115325"/>
            <a:ext cx="8455500" cy="28623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800">
                <a:solidFill>
                  <a:schemeClr val="dk2"/>
                </a:solidFill>
                <a:highlight>
                  <a:srgbClr val="FFFFFF"/>
                </a:highlight>
              </a:rPr>
              <a:t>Eligibility Requirements</a:t>
            </a:r>
            <a:endParaRPr b="1" sz="1800">
              <a:solidFill>
                <a:schemeClr val="dk2"/>
              </a:solidFill>
              <a:highlight>
                <a:srgbClr val="FFFFFF"/>
              </a:highlight>
            </a:endParaRPr>
          </a:p>
          <a:p>
            <a:pPr indent="0" lvl="0" marL="0" rtl="0" algn="l">
              <a:lnSpc>
                <a:spcPct val="115000"/>
              </a:lnSpc>
              <a:spcBef>
                <a:spcPts val="1100"/>
              </a:spcBef>
              <a:spcAft>
                <a:spcPts val="0"/>
              </a:spcAft>
              <a:buNone/>
            </a:pPr>
            <a:r>
              <a:rPr b="1" lang="en" sz="1300">
                <a:solidFill>
                  <a:schemeClr val="dk2"/>
                </a:solidFill>
              </a:rPr>
              <a:t>You are ...</a:t>
            </a:r>
            <a:endParaRPr b="1" sz="1300">
              <a:solidFill>
                <a:schemeClr val="dk2"/>
              </a:solidFill>
            </a:endParaRPr>
          </a:p>
          <a:p>
            <a:pPr indent="-307975" lvl="0" marL="457200" rtl="0" algn="l">
              <a:lnSpc>
                <a:spcPct val="115000"/>
              </a:lnSpc>
              <a:spcBef>
                <a:spcPts val="0"/>
              </a:spcBef>
              <a:spcAft>
                <a:spcPts val="0"/>
              </a:spcAft>
              <a:buClr>
                <a:schemeClr val="dk2"/>
              </a:buClr>
              <a:buSzPts val="1250"/>
              <a:buChar char="●"/>
            </a:pPr>
            <a:r>
              <a:rPr lang="en" sz="1300">
                <a:solidFill>
                  <a:schemeClr val="dk2"/>
                </a:solidFill>
              </a:rPr>
              <a:t>A U.S. citizen and a resident of the state of New Mexico. Members of native pueblos or New Mexico tribes are included. Applicant does </a:t>
            </a:r>
            <a:r>
              <a:rPr b="1" lang="en" sz="1300">
                <a:solidFill>
                  <a:schemeClr val="dk2"/>
                </a:solidFill>
              </a:rPr>
              <a:t>not</a:t>
            </a:r>
            <a:r>
              <a:rPr lang="en" sz="1300">
                <a:solidFill>
                  <a:schemeClr val="dk2"/>
                </a:solidFill>
              </a:rPr>
              <a:t> need to be a Mayflower descendant.</a:t>
            </a:r>
            <a:endParaRPr sz="1000">
              <a:solidFill>
                <a:schemeClr val="dk2"/>
              </a:solidFill>
            </a:endParaRPr>
          </a:p>
          <a:p>
            <a:pPr indent="0" lvl="0" marL="0" rtl="0" algn="l">
              <a:lnSpc>
                <a:spcPct val="115000"/>
              </a:lnSpc>
              <a:spcBef>
                <a:spcPts val="0"/>
              </a:spcBef>
              <a:spcAft>
                <a:spcPts val="0"/>
              </a:spcAft>
              <a:buNone/>
            </a:pPr>
            <a:r>
              <a:rPr b="1" lang="en" sz="1300">
                <a:solidFill>
                  <a:schemeClr val="dk2"/>
                </a:solidFill>
              </a:rPr>
              <a:t>or are ...</a:t>
            </a:r>
            <a:endParaRPr b="1" sz="1300">
              <a:solidFill>
                <a:schemeClr val="dk2"/>
              </a:solidFill>
            </a:endParaRPr>
          </a:p>
          <a:p>
            <a:pPr indent="-307975" lvl="0" marL="457200" rtl="0" algn="l">
              <a:lnSpc>
                <a:spcPct val="115000"/>
              </a:lnSpc>
              <a:spcBef>
                <a:spcPts val="0"/>
              </a:spcBef>
              <a:spcAft>
                <a:spcPts val="0"/>
              </a:spcAft>
              <a:buClr>
                <a:schemeClr val="dk2"/>
              </a:buClr>
              <a:buSzPts val="1250"/>
              <a:buChar char="●"/>
            </a:pPr>
            <a:r>
              <a:rPr lang="en" sz="1300">
                <a:solidFill>
                  <a:schemeClr val="dk2"/>
                </a:solidFill>
              </a:rPr>
              <a:t>A U.S. citizen who is related to a member of the New Mexico Society of Mayflower Descendants. Applicant residency is </a:t>
            </a:r>
            <a:r>
              <a:rPr b="1" lang="en" sz="1300">
                <a:solidFill>
                  <a:schemeClr val="dk2"/>
                </a:solidFill>
              </a:rPr>
              <a:t>not</a:t>
            </a:r>
            <a:r>
              <a:rPr lang="en" sz="1300">
                <a:solidFill>
                  <a:schemeClr val="dk2"/>
                </a:solidFill>
              </a:rPr>
              <a:t> required.  Proof of Mayflower ancestry is </a:t>
            </a:r>
            <a:r>
              <a:rPr b="1" lang="en" sz="1300">
                <a:solidFill>
                  <a:schemeClr val="dk2"/>
                </a:solidFill>
              </a:rPr>
              <a:t>not</a:t>
            </a:r>
            <a:r>
              <a:rPr lang="en" sz="1300">
                <a:solidFill>
                  <a:schemeClr val="dk2"/>
                </a:solidFill>
              </a:rPr>
              <a:t> required.</a:t>
            </a:r>
            <a:endParaRPr sz="1300">
              <a:solidFill>
                <a:schemeClr val="dk2"/>
              </a:solidFill>
            </a:endParaRPr>
          </a:p>
          <a:p>
            <a:pPr indent="0" lvl="0" marL="457200" rtl="0" algn="l">
              <a:lnSpc>
                <a:spcPct val="115000"/>
              </a:lnSpc>
              <a:spcBef>
                <a:spcPts val="0"/>
              </a:spcBef>
              <a:spcAft>
                <a:spcPts val="0"/>
              </a:spcAft>
              <a:buNone/>
            </a:pPr>
            <a:r>
              <a:t/>
            </a:r>
            <a:endParaRPr sz="1000">
              <a:solidFill>
                <a:schemeClr val="dk2"/>
              </a:solidFill>
            </a:endParaRPr>
          </a:p>
          <a:p>
            <a:pPr indent="0" lvl="0" marL="0" rtl="0" algn="l">
              <a:lnSpc>
                <a:spcPct val="115000"/>
              </a:lnSpc>
              <a:spcBef>
                <a:spcPts val="0"/>
              </a:spcBef>
              <a:spcAft>
                <a:spcPts val="0"/>
              </a:spcAft>
              <a:buNone/>
            </a:pPr>
            <a:r>
              <a:rPr lang="en" sz="1300">
                <a:solidFill>
                  <a:schemeClr val="dk2"/>
                </a:solidFill>
              </a:rPr>
              <a:t>You plan to attend an accredited post-secondary vocational school, community college, college, or university all of which award degrees. If you drop out prior to using all your scholarship money, the balance will revert to the Society of Descendants in the State of New Mexico.</a:t>
            </a:r>
            <a:endParaRPr sz="1250">
              <a:solidFill>
                <a:schemeClr val="dk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9"/>
          <p:cNvSpPr txBox="1"/>
          <p:nvPr>
            <p:ph type="title"/>
          </p:nvPr>
        </p:nvSpPr>
        <p:spPr>
          <a:xfrm>
            <a:off x="344250" y="1022850"/>
            <a:ext cx="8455500" cy="1289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600"/>
              <a:t>Centinel Bank</a:t>
            </a:r>
            <a:r>
              <a:rPr lang="en" sz="3600"/>
              <a:t> Scholarships</a:t>
            </a:r>
            <a:endParaRPr sz="3600"/>
          </a:p>
          <a:p>
            <a:pPr indent="0" lvl="0" marL="0" rtl="0" algn="ctr">
              <a:spcBef>
                <a:spcPts val="0"/>
              </a:spcBef>
              <a:spcAft>
                <a:spcPts val="0"/>
              </a:spcAft>
              <a:buNone/>
            </a:pPr>
            <a:r>
              <a:rPr b="0" lang="en" sz="2100" u="sng">
                <a:solidFill>
                  <a:schemeClr val="hlink"/>
                </a:solidFill>
                <a:latin typeface="Arial"/>
                <a:ea typeface="Arial"/>
                <a:cs typeface="Arial"/>
                <a:sym typeface="Arial"/>
                <a:hlinkClick r:id="rId3"/>
              </a:rPr>
              <a:t>Click here to apply!</a:t>
            </a:r>
            <a:r>
              <a:rPr b="0" lang="en" sz="2100">
                <a:latin typeface="Arial"/>
                <a:ea typeface="Arial"/>
                <a:cs typeface="Arial"/>
                <a:sym typeface="Arial"/>
              </a:rPr>
              <a:t> </a:t>
            </a:r>
            <a:r>
              <a:rPr b="0" lang="en" sz="2100">
                <a:latin typeface="Arial"/>
                <a:ea typeface="Arial"/>
                <a:cs typeface="Arial"/>
                <a:sym typeface="Arial"/>
              </a:rPr>
              <a:t> </a:t>
            </a:r>
            <a:endParaRPr b="0" sz="1500"/>
          </a:p>
        </p:txBody>
      </p:sp>
      <p:sp>
        <p:nvSpPr>
          <p:cNvPr id="183" name="Google Shape;183;p29"/>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March 3, 2025</a:t>
            </a:r>
            <a:endParaRPr b="1" sz="2000">
              <a:latin typeface="Playfair Display"/>
              <a:ea typeface="Playfair Display"/>
              <a:cs typeface="Playfair Display"/>
              <a:sym typeface="Playfair Display"/>
            </a:endParaRPr>
          </a:p>
        </p:txBody>
      </p:sp>
      <p:sp>
        <p:nvSpPr>
          <p:cNvPr id="184" name="Google Shape;184;p29"/>
          <p:cNvSpPr txBox="1"/>
          <p:nvPr/>
        </p:nvSpPr>
        <p:spPr>
          <a:xfrm>
            <a:off x="5373625" y="378300"/>
            <a:ext cx="39090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Playfair Display"/>
                <a:ea typeface="Playfair Display"/>
                <a:cs typeface="Playfair Display"/>
                <a:sym typeface="Playfair Display"/>
              </a:rPr>
              <a:t>$Various</a:t>
            </a:r>
            <a:endParaRPr sz="2000">
              <a:latin typeface="Playfair Display"/>
              <a:ea typeface="Playfair Display"/>
              <a:cs typeface="Playfair Display"/>
              <a:sym typeface="Playfair Display"/>
            </a:endParaRPr>
          </a:p>
        </p:txBody>
      </p:sp>
      <p:sp>
        <p:nvSpPr>
          <p:cNvPr id="185" name="Google Shape;185;p29"/>
          <p:cNvSpPr txBox="1"/>
          <p:nvPr/>
        </p:nvSpPr>
        <p:spPr>
          <a:xfrm>
            <a:off x="344250" y="2648725"/>
            <a:ext cx="8455500" cy="15765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900">
                <a:solidFill>
                  <a:schemeClr val="dk2"/>
                </a:solidFill>
                <a:highlight>
                  <a:srgbClr val="FFFFFF"/>
                </a:highlight>
              </a:rPr>
              <a:t>Eligibility Requirements</a:t>
            </a:r>
            <a:endParaRPr b="1" sz="1900">
              <a:solidFill>
                <a:schemeClr val="dk2"/>
              </a:solidFill>
              <a:highlight>
                <a:srgbClr val="FFFFFF"/>
              </a:highlight>
            </a:endParaRPr>
          </a:p>
          <a:p>
            <a:pPr indent="0" lvl="0" marL="0" rtl="0" algn="l">
              <a:lnSpc>
                <a:spcPct val="115000"/>
              </a:lnSpc>
              <a:spcBef>
                <a:spcPts val="1100"/>
              </a:spcBef>
              <a:spcAft>
                <a:spcPts val="0"/>
              </a:spcAft>
              <a:buNone/>
            </a:pPr>
            <a:r>
              <a:rPr lang="en" sz="1800">
                <a:highlight>
                  <a:srgbClr val="FFFFFF"/>
                </a:highlight>
              </a:rPr>
              <a:t>Centinel Bank Scholarship Awards are typically granted to several, high school, senior students in Taos County each year. Our recipients are selected based on academic achievement, community involvement, and commitment to excellence.</a:t>
            </a:r>
            <a:endParaRPr sz="2500">
              <a:highlight>
                <a:srgbClr val="FFFFFF"/>
              </a:highligh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0"/>
          <p:cNvSpPr txBox="1"/>
          <p:nvPr>
            <p:ph type="title"/>
          </p:nvPr>
        </p:nvSpPr>
        <p:spPr>
          <a:xfrm>
            <a:off x="344250" y="1022850"/>
            <a:ext cx="8455500" cy="1289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600"/>
              <a:t>Taos Community Foundation Scholarships</a:t>
            </a:r>
            <a:endParaRPr sz="3600"/>
          </a:p>
          <a:p>
            <a:pPr indent="0" lvl="0" marL="0" rtl="0" algn="ctr">
              <a:spcBef>
                <a:spcPts val="0"/>
              </a:spcBef>
              <a:spcAft>
                <a:spcPts val="0"/>
              </a:spcAft>
              <a:buNone/>
            </a:pPr>
            <a:r>
              <a:rPr b="0" lang="en" sz="2100" u="sng">
                <a:solidFill>
                  <a:schemeClr val="hlink"/>
                </a:solidFill>
                <a:latin typeface="Arial"/>
                <a:ea typeface="Arial"/>
                <a:cs typeface="Arial"/>
                <a:sym typeface="Arial"/>
                <a:hlinkClick r:id="rId3"/>
              </a:rPr>
              <a:t>https://www.taoscf.org/scholarships/</a:t>
            </a:r>
            <a:r>
              <a:rPr b="0" lang="en" sz="2100">
                <a:latin typeface="Arial"/>
                <a:ea typeface="Arial"/>
                <a:cs typeface="Arial"/>
                <a:sym typeface="Arial"/>
              </a:rPr>
              <a:t> </a:t>
            </a:r>
            <a:endParaRPr b="0" sz="1500"/>
          </a:p>
        </p:txBody>
      </p:sp>
      <p:sp>
        <p:nvSpPr>
          <p:cNvPr id="191" name="Google Shape;191;p30"/>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March 10, 2025</a:t>
            </a:r>
            <a:endParaRPr b="1" sz="2000">
              <a:latin typeface="Playfair Display"/>
              <a:ea typeface="Playfair Display"/>
              <a:cs typeface="Playfair Display"/>
              <a:sym typeface="Playfair Display"/>
            </a:endParaRPr>
          </a:p>
        </p:txBody>
      </p:sp>
      <p:sp>
        <p:nvSpPr>
          <p:cNvPr id="192" name="Google Shape;192;p30"/>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$Various</a:t>
            </a:r>
            <a:endParaRPr sz="2200">
              <a:latin typeface="Playfair Display"/>
              <a:ea typeface="Playfair Display"/>
              <a:cs typeface="Playfair Display"/>
              <a:sym typeface="Playfair Display"/>
            </a:endParaRPr>
          </a:p>
        </p:txBody>
      </p:sp>
      <p:sp>
        <p:nvSpPr>
          <p:cNvPr id="193" name="Google Shape;193;p30"/>
          <p:cNvSpPr txBox="1"/>
          <p:nvPr/>
        </p:nvSpPr>
        <p:spPr>
          <a:xfrm>
            <a:off x="344250" y="2648725"/>
            <a:ext cx="8455500" cy="16209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900">
                <a:solidFill>
                  <a:schemeClr val="dk2"/>
                </a:solidFill>
                <a:highlight>
                  <a:srgbClr val="FFFFFF"/>
                </a:highlight>
              </a:rPr>
              <a:t>Eligibility Requirements</a:t>
            </a:r>
            <a:endParaRPr b="1" sz="1900">
              <a:solidFill>
                <a:schemeClr val="dk2"/>
              </a:solidFill>
              <a:highlight>
                <a:srgbClr val="FFFFFF"/>
              </a:highlight>
            </a:endParaRPr>
          </a:p>
          <a:p>
            <a:pPr indent="0" lvl="0" marL="0" rtl="0" algn="l">
              <a:lnSpc>
                <a:spcPct val="115000"/>
              </a:lnSpc>
              <a:spcBef>
                <a:spcPts val="1100"/>
              </a:spcBef>
              <a:spcAft>
                <a:spcPts val="0"/>
              </a:spcAft>
              <a:buNone/>
            </a:pPr>
            <a:r>
              <a:rPr lang="en">
                <a:solidFill>
                  <a:srgbClr val="3D3D3D"/>
                </a:solidFill>
                <a:highlight>
                  <a:srgbClr val="FFFFFF"/>
                </a:highlight>
              </a:rPr>
              <a:t>There are typically 5 separate scholarship applications available through TCF. Applications must be completed online. You will first need to register in the scholarship application system by creating an account. We suggest creating your account well in advance of the deadline to avoid any last minute issues. Visit the website for more information.</a:t>
            </a:r>
            <a:endParaRPr sz="1550">
              <a:solidFill>
                <a:schemeClr val="dk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344250" y="794250"/>
            <a:ext cx="8455500" cy="1289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4600"/>
              <a:t>Soy Nuevo Mexicano</a:t>
            </a:r>
            <a:r>
              <a:rPr lang="en" sz="4600"/>
              <a:t> Scholarship</a:t>
            </a:r>
            <a:endParaRPr sz="4600"/>
          </a:p>
          <a:p>
            <a:pPr indent="0" lvl="0" marL="0" rtl="0" algn="ctr">
              <a:spcBef>
                <a:spcPts val="0"/>
              </a:spcBef>
              <a:spcAft>
                <a:spcPts val="0"/>
              </a:spcAft>
              <a:buNone/>
            </a:pPr>
            <a:r>
              <a:rPr b="0" lang="en" sz="2100" u="sng">
                <a:solidFill>
                  <a:schemeClr val="hlink"/>
                </a:solidFill>
                <a:latin typeface="Arial"/>
                <a:ea typeface="Arial"/>
                <a:cs typeface="Arial"/>
                <a:sym typeface="Arial"/>
                <a:hlinkClick r:id="rId3"/>
              </a:rPr>
              <a:t>https://www.severoygrupofuego.com/soy-nuevo-mexicano-scholarship</a:t>
            </a:r>
            <a:r>
              <a:rPr b="0" lang="en" sz="2100">
                <a:latin typeface="Arial"/>
                <a:ea typeface="Arial"/>
                <a:cs typeface="Arial"/>
                <a:sym typeface="Arial"/>
              </a:rPr>
              <a:t> </a:t>
            </a:r>
            <a:endParaRPr b="0" sz="1500"/>
          </a:p>
        </p:txBody>
      </p:sp>
      <p:sp>
        <p:nvSpPr>
          <p:cNvPr id="199" name="Google Shape;199;p31"/>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March 21, 2025</a:t>
            </a:r>
            <a:endParaRPr b="1" sz="2000">
              <a:latin typeface="Playfair Display"/>
              <a:ea typeface="Playfair Display"/>
              <a:cs typeface="Playfair Display"/>
              <a:sym typeface="Playfair Display"/>
            </a:endParaRPr>
          </a:p>
        </p:txBody>
      </p:sp>
      <p:sp>
        <p:nvSpPr>
          <p:cNvPr id="200" name="Google Shape;200;p31"/>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$500-$1000</a:t>
            </a:r>
            <a:endParaRPr sz="2200">
              <a:latin typeface="Playfair Display"/>
              <a:ea typeface="Playfair Display"/>
              <a:cs typeface="Playfair Display"/>
              <a:sym typeface="Playfair Display"/>
            </a:endParaRPr>
          </a:p>
        </p:txBody>
      </p:sp>
      <p:sp>
        <p:nvSpPr>
          <p:cNvPr id="201" name="Google Shape;201;p31"/>
          <p:cNvSpPr txBox="1"/>
          <p:nvPr/>
        </p:nvSpPr>
        <p:spPr>
          <a:xfrm>
            <a:off x="344250" y="2115325"/>
            <a:ext cx="8455500" cy="27030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900">
                <a:solidFill>
                  <a:schemeClr val="dk2"/>
                </a:solidFill>
                <a:highlight>
                  <a:srgbClr val="FFFFFF"/>
                </a:highlight>
              </a:rPr>
              <a:t>Eligibility Requirements</a:t>
            </a:r>
            <a:endParaRPr b="1" sz="1900">
              <a:solidFill>
                <a:schemeClr val="dk2"/>
              </a:solidFill>
              <a:highlight>
                <a:srgbClr val="FFFFFF"/>
              </a:highlight>
            </a:endParaRPr>
          </a:p>
          <a:p>
            <a:pPr indent="0" lvl="0" marL="0" rtl="0" algn="l">
              <a:lnSpc>
                <a:spcPct val="115000"/>
              </a:lnSpc>
              <a:spcBef>
                <a:spcPts val="1100"/>
              </a:spcBef>
              <a:spcAft>
                <a:spcPts val="0"/>
              </a:spcAft>
              <a:buNone/>
            </a:pPr>
            <a:r>
              <a:rPr lang="en" sz="1300">
                <a:solidFill>
                  <a:schemeClr val="dk2"/>
                </a:solidFill>
              </a:rPr>
              <a:t>Students from the following northern New Mexico high schools may apply:</a:t>
            </a:r>
            <a:endParaRPr sz="1300">
              <a:solidFill>
                <a:schemeClr val="dk2"/>
              </a:solidFill>
            </a:endParaRPr>
          </a:p>
          <a:p>
            <a:pPr indent="0" lvl="0" marL="0" rtl="0" algn="l">
              <a:lnSpc>
                <a:spcPct val="115000"/>
              </a:lnSpc>
              <a:spcBef>
                <a:spcPts val="0"/>
              </a:spcBef>
              <a:spcAft>
                <a:spcPts val="0"/>
              </a:spcAft>
              <a:buNone/>
            </a:pPr>
            <a:r>
              <a:rPr lang="en" sz="1300">
                <a:solidFill>
                  <a:schemeClr val="dk2"/>
                </a:solidFill>
              </a:rPr>
              <a:t>Espanola Valley, Pojoaque, McCurdy, Escalante, Dulce, Coronado, Mesa Vista, Peñasco, Questa, and Taos.</a:t>
            </a:r>
            <a:endParaRPr sz="1300">
              <a:solidFill>
                <a:schemeClr val="dk2"/>
              </a:solidFill>
            </a:endParaRPr>
          </a:p>
          <a:p>
            <a:pPr indent="0" lvl="0" marL="0" rtl="0" algn="l">
              <a:lnSpc>
                <a:spcPct val="115000"/>
              </a:lnSpc>
              <a:spcBef>
                <a:spcPts val="0"/>
              </a:spcBef>
              <a:spcAft>
                <a:spcPts val="0"/>
              </a:spcAft>
              <a:buNone/>
            </a:pPr>
            <a:r>
              <a:t/>
            </a:r>
            <a:endParaRPr sz="1300">
              <a:solidFill>
                <a:schemeClr val="dk2"/>
              </a:solidFill>
            </a:endParaRPr>
          </a:p>
          <a:p>
            <a:pPr indent="0" lvl="0" marL="0" rtl="0" algn="l">
              <a:lnSpc>
                <a:spcPct val="115000"/>
              </a:lnSpc>
              <a:spcBef>
                <a:spcPts val="0"/>
              </a:spcBef>
              <a:spcAft>
                <a:spcPts val="0"/>
              </a:spcAft>
              <a:buNone/>
            </a:pPr>
            <a:r>
              <a:rPr lang="en" sz="1300">
                <a:solidFill>
                  <a:schemeClr val="dk2"/>
                </a:solidFill>
              </a:rPr>
              <a:t>Scholarships will be awarded as follows:</a:t>
            </a:r>
            <a:endParaRPr sz="1300">
              <a:solidFill>
                <a:schemeClr val="dk2"/>
              </a:solidFill>
            </a:endParaRPr>
          </a:p>
          <a:p>
            <a:pPr indent="0" lvl="0" marL="0" rtl="0" algn="l">
              <a:lnSpc>
                <a:spcPct val="115000"/>
              </a:lnSpc>
              <a:spcBef>
                <a:spcPts val="0"/>
              </a:spcBef>
              <a:spcAft>
                <a:spcPts val="0"/>
              </a:spcAft>
              <a:buNone/>
            </a:pPr>
            <a:r>
              <a:rPr lang="en" sz="1300">
                <a:solidFill>
                  <a:schemeClr val="dk2"/>
                </a:solidFill>
              </a:rPr>
              <a:t>(2) $1,000.00 scholarships</a:t>
            </a:r>
            <a:endParaRPr sz="1300">
              <a:solidFill>
                <a:schemeClr val="dk2"/>
              </a:solidFill>
            </a:endParaRPr>
          </a:p>
          <a:p>
            <a:pPr indent="0" lvl="0" marL="0" rtl="0" algn="l">
              <a:lnSpc>
                <a:spcPct val="115000"/>
              </a:lnSpc>
              <a:spcBef>
                <a:spcPts val="0"/>
              </a:spcBef>
              <a:spcAft>
                <a:spcPts val="0"/>
              </a:spcAft>
              <a:buNone/>
            </a:pPr>
            <a:r>
              <a:rPr lang="en" sz="1300">
                <a:solidFill>
                  <a:schemeClr val="dk2"/>
                </a:solidFill>
              </a:rPr>
              <a:t>(6) $500.00 scholarships</a:t>
            </a:r>
            <a:endParaRPr sz="1300">
              <a:solidFill>
                <a:schemeClr val="dk2"/>
              </a:solidFill>
            </a:endParaRPr>
          </a:p>
          <a:p>
            <a:pPr indent="0" lvl="0" marL="0" rtl="0" algn="l">
              <a:lnSpc>
                <a:spcPct val="115000"/>
              </a:lnSpc>
              <a:spcBef>
                <a:spcPts val="0"/>
              </a:spcBef>
              <a:spcAft>
                <a:spcPts val="0"/>
              </a:spcAft>
              <a:buNone/>
            </a:pPr>
            <a:r>
              <a:t/>
            </a:r>
            <a:endParaRPr sz="1300">
              <a:solidFill>
                <a:schemeClr val="dk2"/>
              </a:solidFill>
            </a:endParaRPr>
          </a:p>
          <a:p>
            <a:pPr indent="0" lvl="0" marL="0" rtl="0" algn="l">
              <a:lnSpc>
                <a:spcPct val="115000"/>
              </a:lnSpc>
              <a:spcBef>
                <a:spcPts val="0"/>
              </a:spcBef>
              <a:spcAft>
                <a:spcPts val="0"/>
              </a:spcAft>
              <a:buNone/>
            </a:pPr>
            <a:r>
              <a:rPr lang="en" sz="1300">
                <a:solidFill>
                  <a:schemeClr val="dk2"/>
                </a:solidFill>
              </a:rPr>
              <a:t>Please note that the scholarships are very competitive and the criteria listed for these scholarships represent the minimum requirements to be considered and do not guarantee an award.</a:t>
            </a:r>
            <a:endParaRPr sz="13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44250" y="8355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FAFSA</a:t>
            </a:r>
            <a:endParaRPr sz="3244"/>
          </a:p>
          <a:p>
            <a:pPr indent="0" lvl="0" marL="0" rtl="0" algn="ctr">
              <a:spcBef>
                <a:spcPts val="0"/>
              </a:spcBef>
              <a:spcAft>
                <a:spcPts val="0"/>
              </a:spcAft>
              <a:buNone/>
            </a:pPr>
            <a:r>
              <a:rPr lang="en" sz="3244"/>
              <a:t>Free Application for Federal Student Aid</a:t>
            </a:r>
            <a:endParaRPr sz="3244"/>
          </a:p>
          <a:p>
            <a:pPr indent="0" lvl="0" marL="0" rtl="0" algn="ctr">
              <a:spcBef>
                <a:spcPts val="0"/>
              </a:spcBef>
              <a:spcAft>
                <a:spcPts val="0"/>
              </a:spcAft>
              <a:buNone/>
            </a:pPr>
            <a:r>
              <a:rPr b="0" lang="en" sz="1877" u="sng">
                <a:solidFill>
                  <a:schemeClr val="hlink"/>
                </a:solidFill>
                <a:highlight>
                  <a:srgbClr val="FFFFFF"/>
                </a:highlight>
                <a:latin typeface="Times New Roman"/>
                <a:ea typeface="Times New Roman"/>
                <a:cs typeface="Times New Roman"/>
                <a:sym typeface="Times New Roman"/>
                <a:hlinkClick r:id="rId3"/>
              </a:rPr>
              <a:t>FAFSA® Application | Federal Student Aid</a:t>
            </a:r>
            <a:r>
              <a:rPr b="0" lang="en" sz="1877">
                <a:highlight>
                  <a:srgbClr val="FFFFFF"/>
                </a:highlight>
                <a:latin typeface="Times New Roman"/>
                <a:ea typeface="Times New Roman"/>
                <a:cs typeface="Times New Roman"/>
                <a:sym typeface="Times New Roman"/>
              </a:rPr>
              <a:t>  </a:t>
            </a:r>
            <a:endParaRPr b="0" sz="844"/>
          </a:p>
        </p:txBody>
      </p:sp>
      <p:sp>
        <p:nvSpPr>
          <p:cNvPr id="66" name="Google Shape;66;p14"/>
          <p:cNvSpPr txBox="1"/>
          <p:nvPr/>
        </p:nvSpPr>
        <p:spPr>
          <a:xfrm>
            <a:off x="5354275" y="114300"/>
            <a:ext cx="454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None</a:t>
            </a:r>
            <a:endParaRPr b="1" sz="2000">
              <a:latin typeface="Playfair Display"/>
              <a:ea typeface="Playfair Display"/>
              <a:cs typeface="Playfair Display"/>
              <a:sym typeface="Playfair Display"/>
            </a:endParaRPr>
          </a:p>
        </p:txBody>
      </p:sp>
      <p:sp>
        <p:nvSpPr>
          <p:cNvPr id="67" name="Google Shape;67;p14"/>
          <p:cNvSpPr txBox="1"/>
          <p:nvPr/>
        </p:nvSpPr>
        <p:spPr>
          <a:xfrm>
            <a:off x="5315850" y="387375"/>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$Free Tuition &amp; Fees</a:t>
            </a:r>
            <a:endParaRPr sz="2200">
              <a:latin typeface="Playfair Display"/>
              <a:ea typeface="Playfair Display"/>
              <a:cs typeface="Playfair Display"/>
              <a:sym typeface="Playfair Display"/>
            </a:endParaRPr>
          </a:p>
        </p:txBody>
      </p:sp>
      <p:sp>
        <p:nvSpPr>
          <p:cNvPr id="68" name="Google Shape;68;p14"/>
          <p:cNvSpPr txBox="1"/>
          <p:nvPr/>
        </p:nvSpPr>
        <p:spPr>
          <a:xfrm>
            <a:off x="344250" y="2276850"/>
            <a:ext cx="8455500" cy="2770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20675" lvl="0" marL="457200" rtl="0" algn="l">
              <a:lnSpc>
                <a:spcPct val="130000"/>
              </a:lnSpc>
              <a:spcBef>
                <a:spcPts val="1100"/>
              </a:spcBef>
              <a:spcAft>
                <a:spcPts val="0"/>
              </a:spcAft>
              <a:buClr>
                <a:schemeClr val="dk2"/>
              </a:buClr>
              <a:buSzPts val="1450"/>
              <a:buChar char="●"/>
            </a:pPr>
            <a:r>
              <a:rPr lang="en" sz="1500">
                <a:solidFill>
                  <a:srgbClr val="363636"/>
                </a:solidFill>
                <a:highlight>
                  <a:srgbClr val="FFFFFF"/>
                </a:highlight>
              </a:rPr>
              <a:t>The Opportunity Scholarship can be used to cover </a:t>
            </a:r>
            <a:r>
              <a:rPr i="1" lang="en" sz="1500">
                <a:solidFill>
                  <a:srgbClr val="363636"/>
                </a:solidFill>
                <a:highlight>
                  <a:srgbClr val="FFFFFF"/>
                </a:highlight>
              </a:rPr>
              <a:t>up to</a:t>
            </a:r>
            <a:r>
              <a:rPr lang="en" sz="1500">
                <a:solidFill>
                  <a:srgbClr val="363636"/>
                </a:solidFill>
                <a:highlight>
                  <a:srgbClr val="FFFFFF"/>
                </a:highlight>
              </a:rPr>
              <a:t> 100% of tuition and required fees at any New Mexico public college or university.</a:t>
            </a:r>
            <a:endParaRPr sz="1500">
              <a:solidFill>
                <a:srgbClr val="363636"/>
              </a:solidFill>
              <a:highlight>
                <a:srgbClr val="FFFFFF"/>
              </a:highlight>
            </a:endParaRPr>
          </a:p>
          <a:p>
            <a:pPr indent="-323850" lvl="0" marL="457200" rtl="0" algn="l">
              <a:lnSpc>
                <a:spcPct val="130000"/>
              </a:lnSpc>
              <a:spcBef>
                <a:spcPts val="0"/>
              </a:spcBef>
              <a:spcAft>
                <a:spcPts val="0"/>
              </a:spcAft>
              <a:buClr>
                <a:srgbClr val="363636"/>
              </a:buClr>
              <a:buSzPts val="1500"/>
              <a:buChar char="●"/>
            </a:pPr>
            <a:r>
              <a:rPr lang="en" sz="1500">
                <a:solidFill>
                  <a:srgbClr val="363636"/>
                </a:solidFill>
                <a:highlight>
                  <a:srgbClr val="FFFFFF"/>
                </a:highlight>
              </a:rPr>
              <a:t>Available to all New Mexico residents</a:t>
            </a:r>
            <a:endParaRPr sz="1500">
              <a:solidFill>
                <a:srgbClr val="363636"/>
              </a:solidFill>
              <a:highlight>
                <a:srgbClr val="FFFFFF"/>
              </a:highlight>
            </a:endParaRPr>
          </a:p>
          <a:p>
            <a:pPr indent="0" lvl="0" marL="0" rtl="0" algn="l">
              <a:lnSpc>
                <a:spcPct val="130000"/>
              </a:lnSpc>
              <a:spcBef>
                <a:spcPts val="1800"/>
              </a:spcBef>
              <a:spcAft>
                <a:spcPts val="0"/>
              </a:spcAft>
              <a:buNone/>
            </a:pPr>
            <a:r>
              <a:rPr lang="en" sz="1200">
                <a:solidFill>
                  <a:schemeClr val="dk2"/>
                </a:solidFill>
                <a:highlight>
                  <a:srgbClr val="FFFFFF"/>
                </a:highlight>
              </a:rPr>
              <a:t>There is no application for the scholarship. If you are an eligible student enrolled in any New Mexico public college or university, the financial aid office at your higher education institution will work with you to award the scholarship.</a:t>
            </a:r>
            <a:endParaRPr sz="1500">
              <a:solidFill>
                <a:srgbClr val="363636"/>
              </a:solidFill>
              <a:highlight>
                <a:srgbClr val="FFFFFF"/>
              </a:highlight>
            </a:endParaRPr>
          </a:p>
          <a:p>
            <a:pPr indent="0" lvl="0" marL="0" rtl="0" algn="l">
              <a:lnSpc>
                <a:spcPct val="130000"/>
              </a:lnSpc>
              <a:spcBef>
                <a:spcPts val="1800"/>
              </a:spcBef>
              <a:spcAft>
                <a:spcPts val="1800"/>
              </a:spcAft>
              <a:buNone/>
            </a:pPr>
            <a:r>
              <a:rPr lang="en" sz="1500" u="sng">
                <a:solidFill>
                  <a:schemeClr val="hlink"/>
                </a:solidFill>
                <a:highlight>
                  <a:srgbClr val="FFFFFF"/>
                </a:highlight>
                <a:hlinkClick r:id="rId4"/>
              </a:rPr>
              <a:t>FAQs about the Opportunity Scholarship</a:t>
            </a:r>
            <a:endParaRPr sz="1500">
              <a:solidFill>
                <a:srgbClr val="363636"/>
              </a:solidFill>
              <a:highlight>
                <a:srgbClr val="FFFFFF"/>
              </a:highlight>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2"/>
          <p:cNvSpPr txBox="1"/>
          <p:nvPr>
            <p:ph type="title"/>
          </p:nvPr>
        </p:nvSpPr>
        <p:spPr>
          <a:xfrm>
            <a:off x="344250" y="9117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Los Alamos National Labs</a:t>
            </a:r>
            <a:endParaRPr sz="3244"/>
          </a:p>
          <a:p>
            <a:pPr indent="0" lvl="0" marL="0" rtl="0" algn="ctr">
              <a:spcBef>
                <a:spcPts val="0"/>
              </a:spcBef>
              <a:spcAft>
                <a:spcPts val="0"/>
              </a:spcAft>
              <a:buNone/>
            </a:pPr>
            <a:r>
              <a:rPr lang="en" sz="3244"/>
              <a:t>Career Pathways Scholarship</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Click here to apply!</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207" name="Google Shape;207;p32"/>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April 1, 2025</a:t>
            </a:r>
            <a:endParaRPr b="1" sz="2000">
              <a:latin typeface="Playfair Display"/>
              <a:ea typeface="Playfair Display"/>
              <a:cs typeface="Playfair Display"/>
              <a:sym typeface="Playfair Display"/>
            </a:endParaRPr>
          </a:p>
        </p:txBody>
      </p:sp>
      <p:sp>
        <p:nvSpPr>
          <p:cNvPr id="208" name="Google Shape;208;p32"/>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$750-$3,000</a:t>
            </a:r>
            <a:endParaRPr sz="2200">
              <a:latin typeface="Playfair Display"/>
              <a:ea typeface="Playfair Display"/>
              <a:cs typeface="Playfair Display"/>
              <a:sym typeface="Playfair Display"/>
            </a:endParaRPr>
          </a:p>
        </p:txBody>
      </p:sp>
      <p:sp>
        <p:nvSpPr>
          <p:cNvPr id="209" name="Google Shape;209;p32"/>
          <p:cNvSpPr txBox="1"/>
          <p:nvPr/>
        </p:nvSpPr>
        <p:spPr>
          <a:xfrm>
            <a:off x="344250" y="2429250"/>
            <a:ext cx="8455500" cy="25260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14325" lvl="0" marL="457200" rtl="0" algn="l">
              <a:lnSpc>
                <a:spcPct val="130000"/>
              </a:lnSpc>
              <a:spcBef>
                <a:spcPts val="1100"/>
              </a:spcBef>
              <a:spcAft>
                <a:spcPts val="0"/>
              </a:spcAft>
              <a:buClr>
                <a:schemeClr val="dk2"/>
              </a:buClr>
              <a:buSzPts val="1350"/>
              <a:buChar char="●"/>
            </a:pPr>
            <a:r>
              <a:rPr lang="en" sz="1350">
                <a:solidFill>
                  <a:schemeClr val="dk2"/>
                </a:solidFill>
                <a:highlight>
                  <a:srgbClr val="FFFFFF"/>
                </a:highlight>
              </a:rPr>
              <a:t>Must be currently enrolled in or planning to enroll in a two-year degree program or certificate program.</a:t>
            </a:r>
            <a:endParaRPr sz="1350">
              <a:solidFill>
                <a:schemeClr val="dk2"/>
              </a:solidFill>
              <a:highlight>
                <a:srgbClr val="FFFFFF"/>
              </a:highlight>
            </a:endParaRPr>
          </a:p>
          <a:p>
            <a:pPr indent="-314325" lvl="0" marL="457200" rtl="0" algn="l">
              <a:lnSpc>
                <a:spcPct val="130000"/>
              </a:lnSpc>
              <a:spcBef>
                <a:spcPts val="0"/>
              </a:spcBef>
              <a:spcAft>
                <a:spcPts val="0"/>
              </a:spcAft>
              <a:buClr>
                <a:schemeClr val="dk2"/>
              </a:buClr>
              <a:buSzPts val="1350"/>
              <a:buChar char="●"/>
            </a:pPr>
            <a:r>
              <a:rPr lang="en" sz="1350">
                <a:solidFill>
                  <a:schemeClr val="dk2"/>
                </a:solidFill>
                <a:highlight>
                  <a:srgbClr val="FFFFFF"/>
                </a:highlight>
              </a:rPr>
              <a:t>Must be a permanent resident (366 consecutive days+) of Northern New Mexico in Los Alamos, Mora, Rio Arriba, San Miguel, Sandoval, Santa Fe, or Taos County by the time of application.</a:t>
            </a:r>
            <a:endParaRPr sz="1350">
              <a:solidFill>
                <a:schemeClr val="dk2"/>
              </a:solidFill>
              <a:highlight>
                <a:srgbClr val="FFFFFF"/>
              </a:highlight>
            </a:endParaRPr>
          </a:p>
          <a:p>
            <a:pPr indent="-314325" lvl="0" marL="457200" rtl="0" algn="l">
              <a:lnSpc>
                <a:spcPct val="130000"/>
              </a:lnSpc>
              <a:spcBef>
                <a:spcPts val="0"/>
              </a:spcBef>
              <a:spcAft>
                <a:spcPts val="0"/>
              </a:spcAft>
              <a:buClr>
                <a:schemeClr val="dk2"/>
              </a:buClr>
              <a:buSzPts val="1350"/>
              <a:buChar char="●"/>
            </a:pPr>
            <a:r>
              <a:rPr lang="en" sz="1350">
                <a:solidFill>
                  <a:schemeClr val="dk2"/>
                </a:solidFill>
                <a:highlight>
                  <a:srgbClr val="FFFFFF"/>
                </a:highlight>
              </a:rPr>
              <a:t>Must have received a high school diploma or GED, or:</a:t>
            </a:r>
            <a:endParaRPr sz="1350">
              <a:solidFill>
                <a:schemeClr val="dk2"/>
              </a:solidFill>
              <a:highlight>
                <a:srgbClr val="FFFFFF"/>
              </a:highlight>
            </a:endParaRPr>
          </a:p>
          <a:p>
            <a:pPr indent="-314325" lvl="1" marL="914400" rtl="0" algn="l">
              <a:lnSpc>
                <a:spcPct val="130000"/>
              </a:lnSpc>
              <a:spcBef>
                <a:spcPts val="0"/>
              </a:spcBef>
              <a:spcAft>
                <a:spcPts val="0"/>
              </a:spcAft>
              <a:buClr>
                <a:schemeClr val="dk2"/>
              </a:buClr>
              <a:buSzPts val="1350"/>
              <a:buAutoNum type="alphaLcPeriod"/>
            </a:pPr>
            <a:r>
              <a:rPr lang="en" sz="1350">
                <a:solidFill>
                  <a:schemeClr val="dk2"/>
                </a:solidFill>
                <a:highlight>
                  <a:srgbClr val="FFFFFF"/>
                </a:highlight>
              </a:rPr>
              <a:t>be near completion of a GED/HSE program</a:t>
            </a:r>
            <a:endParaRPr sz="1350">
              <a:solidFill>
                <a:schemeClr val="dk2"/>
              </a:solidFill>
              <a:highlight>
                <a:srgbClr val="FFFFFF"/>
              </a:highlight>
            </a:endParaRPr>
          </a:p>
          <a:p>
            <a:pPr indent="-314325" lvl="1" marL="914400" rtl="0" algn="l">
              <a:lnSpc>
                <a:spcPct val="130000"/>
              </a:lnSpc>
              <a:spcBef>
                <a:spcPts val="0"/>
              </a:spcBef>
              <a:spcAft>
                <a:spcPts val="0"/>
              </a:spcAft>
              <a:buClr>
                <a:schemeClr val="dk2"/>
              </a:buClr>
              <a:buSzPts val="1350"/>
              <a:buAutoNum type="alphaLcPeriod"/>
            </a:pPr>
            <a:r>
              <a:rPr lang="en" sz="1350">
                <a:solidFill>
                  <a:schemeClr val="dk2"/>
                </a:solidFill>
                <a:highlight>
                  <a:srgbClr val="FFFFFF"/>
                </a:highlight>
              </a:rPr>
              <a:t>be a high school senior currently enrolled in your final semester of high school.</a:t>
            </a:r>
            <a:endParaRPr sz="1350">
              <a:solidFill>
                <a:schemeClr val="dk2"/>
              </a:solidFill>
              <a:highlight>
                <a:srgbClr val="FFFFFF"/>
              </a:highlight>
            </a:endParaRPr>
          </a:p>
          <a:p>
            <a:pPr indent="-314325" lvl="0" marL="457200" rtl="0" algn="l">
              <a:lnSpc>
                <a:spcPct val="130000"/>
              </a:lnSpc>
              <a:spcBef>
                <a:spcPts val="0"/>
              </a:spcBef>
              <a:spcAft>
                <a:spcPts val="0"/>
              </a:spcAft>
              <a:buClr>
                <a:schemeClr val="dk2"/>
              </a:buClr>
              <a:buSzPts val="1350"/>
              <a:buChar char="●"/>
            </a:pPr>
            <a:r>
              <a:rPr lang="en" sz="1350">
                <a:solidFill>
                  <a:schemeClr val="dk2"/>
                </a:solidFill>
                <a:highlight>
                  <a:srgbClr val="FFFFFF"/>
                </a:highlight>
              </a:rPr>
              <a:t>Strong applications in any area of study will be considered.</a:t>
            </a:r>
            <a:endParaRPr sz="1150">
              <a:solidFill>
                <a:schemeClr val="dk2"/>
              </a:solidFill>
              <a:highlight>
                <a:srgbClr val="FFFFFF"/>
              </a:high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3"/>
          <p:cNvSpPr txBox="1"/>
          <p:nvPr>
            <p:ph type="title"/>
          </p:nvPr>
        </p:nvSpPr>
        <p:spPr>
          <a:xfrm>
            <a:off x="344250" y="378300"/>
            <a:ext cx="8455500" cy="966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600"/>
              <a:t>Taos Sanitary Supplies</a:t>
            </a:r>
            <a:endParaRPr b="0" sz="1500"/>
          </a:p>
        </p:txBody>
      </p:sp>
      <p:sp>
        <p:nvSpPr>
          <p:cNvPr id="215" name="Google Shape;215;p33"/>
          <p:cNvSpPr txBox="1"/>
          <p:nvPr/>
        </p:nvSpPr>
        <p:spPr>
          <a:xfrm>
            <a:off x="5376675" y="1143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April XX, 2025	</a:t>
            </a:r>
            <a:endParaRPr b="1" sz="2000">
              <a:latin typeface="Playfair Display"/>
              <a:ea typeface="Playfair Display"/>
              <a:cs typeface="Playfair Display"/>
              <a:sym typeface="Playfair Display"/>
            </a:endParaRPr>
          </a:p>
        </p:txBody>
      </p:sp>
      <p:sp>
        <p:nvSpPr>
          <p:cNvPr id="216" name="Google Shape;216;p33"/>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$100</a:t>
            </a:r>
            <a:endParaRPr sz="2200">
              <a:latin typeface="Playfair Display"/>
              <a:ea typeface="Playfair Display"/>
              <a:cs typeface="Playfair Display"/>
              <a:sym typeface="Playfair Display"/>
            </a:endParaRPr>
          </a:p>
        </p:txBody>
      </p:sp>
      <p:sp>
        <p:nvSpPr>
          <p:cNvPr id="217" name="Google Shape;217;p33"/>
          <p:cNvSpPr txBox="1"/>
          <p:nvPr/>
        </p:nvSpPr>
        <p:spPr>
          <a:xfrm>
            <a:off x="344250" y="1551450"/>
            <a:ext cx="8455500" cy="54717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07916"/>
              </a:lnSpc>
              <a:spcBef>
                <a:spcPts val="0"/>
              </a:spcBef>
              <a:spcAft>
                <a:spcPts val="0"/>
              </a:spcAft>
              <a:buClr>
                <a:schemeClr val="dk2"/>
              </a:buClr>
              <a:buSzPts val="1100"/>
              <a:buFont typeface="Arial"/>
              <a:buNone/>
            </a:pPr>
            <a:r>
              <a:rPr b="1" lang="en" sz="1200">
                <a:solidFill>
                  <a:schemeClr val="dk2"/>
                </a:solidFill>
                <a:latin typeface="Calibri"/>
                <a:ea typeface="Calibri"/>
                <a:cs typeface="Calibri"/>
                <a:sym typeface="Calibri"/>
              </a:rPr>
              <a:t>Who can apply:</a:t>
            </a:r>
            <a:endParaRPr b="1"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Graduating High School Senior</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Financial need</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Must attend a post-secondary school</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b="1" lang="en" sz="1200">
                <a:solidFill>
                  <a:schemeClr val="dk2"/>
                </a:solidFill>
                <a:latin typeface="Calibri"/>
                <a:ea typeface="Calibri"/>
                <a:cs typeface="Calibri"/>
                <a:sym typeface="Calibri"/>
              </a:rPr>
              <a:t>How to apply:</a:t>
            </a:r>
            <a:endParaRPr b="1"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Please submit the following information to Taos Sanitary Supplies</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Common Scholarship Application</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Unofficial High School Transcripts</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Personal Resume/Dossier Reflecting future plans and personal interests</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Letter of Recommendation 1-3</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Any other items you would like to include for us to consider</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b="1" lang="en" sz="1200">
                <a:solidFill>
                  <a:schemeClr val="dk2"/>
                </a:solidFill>
                <a:latin typeface="Calibri"/>
                <a:ea typeface="Calibri"/>
                <a:cs typeface="Calibri"/>
                <a:sym typeface="Calibri"/>
              </a:rPr>
              <a:t>Contact Person:    </a:t>
            </a:r>
            <a:r>
              <a:rPr lang="en" sz="1200">
                <a:solidFill>
                  <a:schemeClr val="dk2"/>
                </a:solidFill>
                <a:latin typeface="Calibri"/>
                <a:ea typeface="Calibri"/>
                <a:cs typeface="Calibri"/>
                <a:sym typeface="Calibri"/>
              </a:rPr>
              <a:t>Taos Sanitary Supplies</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                                 ATTN: Lorenzo Ortega</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                                203A Bertha Road</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                                Taos, NM 87571</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lang="en" sz="1200">
                <a:solidFill>
                  <a:schemeClr val="dk2"/>
                </a:solidFill>
                <a:latin typeface="Calibri"/>
                <a:ea typeface="Calibri"/>
                <a:cs typeface="Calibri"/>
                <a:sym typeface="Calibri"/>
              </a:rPr>
              <a:t>                                Phone # 575-751-3550</a:t>
            </a:r>
            <a:endParaRPr sz="1200">
              <a:solidFill>
                <a:schemeClr val="dk2"/>
              </a:solidFill>
              <a:latin typeface="Calibri"/>
              <a:ea typeface="Calibri"/>
              <a:cs typeface="Calibri"/>
              <a:sym typeface="Calibri"/>
            </a:endParaRPr>
          </a:p>
          <a:p>
            <a:pPr indent="0" lvl="0" marL="0" rtl="0" algn="l">
              <a:lnSpc>
                <a:spcPct val="107916"/>
              </a:lnSpc>
              <a:spcBef>
                <a:spcPts val="800"/>
              </a:spcBef>
              <a:spcAft>
                <a:spcPts val="0"/>
              </a:spcAft>
              <a:buClr>
                <a:schemeClr val="dk2"/>
              </a:buClr>
              <a:buSzPts val="1100"/>
              <a:buFont typeface="Arial"/>
              <a:buNone/>
            </a:pPr>
            <a:r>
              <a:rPr b="1" lang="en" sz="1200">
                <a:solidFill>
                  <a:schemeClr val="dk2"/>
                </a:solidFill>
                <a:latin typeface="Calibri"/>
                <a:ea typeface="Calibri"/>
                <a:cs typeface="Calibri"/>
                <a:sym typeface="Calibri"/>
              </a:rPr>
              <a:t>Postmark Deadline:</a:t>
            </a:r>
            <a:r>
              <a:rPr lang="en" sz="1200">
                <a:solidFill>
                  <a:schemeClr val="dk2"/>
                </a:solidFill>
                <a:latin typeface="Calibri"/>
                <a:ea typeface="Calibri"/>
                <a:cs typeface="Calibri"/>
                <a:sym typeface="Calibri"/>
              </a:rPr>
              <a:t> April 1</a:t>
            </a:r>
            <a:r>
              <a:rPr baseline="30000" lang="en" sz="1200">
                <a:solidFill>
                  <a:schemeClr val="dk2"/>
                </a:solidFill>
                <a:latin typeface="Calibri"/>
                <a:ea typeface="Calibri"/>
                <a:cs typeface="Calibri"/>
                <a:sym typeface="Calibri"/>
              </a:rPr>
              <a:t>st</a:t>
            </a:r>
            <a:r>
              <a:rPr lang="en" sz="1200">
                <a:solidFill>
                  <a:schemeClr val="dk2"/>
                </a:solidFill>
                <a:latin typeface="Calibri"/>
                <a:ea typeface="Calibri"/>
                <a:cs typeface="Calibri"/>
                <a:sym typeface="Calibri"/>
              </a:rPr>
              <a:t>, 2023</a:t>
            </a:r>
            <a:endParaRPr sz="1200">
              <a:solidFill>
                <a:schemeClr val="dk2"/>
              </a:solidFill>
              <a:latin typeface="Calibri"/>
              <a:ea typeface="Calibri"/>
              <a:cs typeface="Calibri"/>
              <a:sym typeface="Calibri"/>
            </a:endParaRPr>
          </a:p>
          <a:p>
            <a:pPr indent="0" lvl="0" marL="457200" rtl="0" algn="l">
              <a:lnSpc>
                <a:spcPct val="107916"/>
              </a:lnSpc>
              <a:spcBef>
                <a:spcPts val="800"/>
              </a:spcBef>
              <a:spcAft>
                <a:spcPts val="800"/>
              </a:spcAft>
              <a:buNone/>
            </a:pPr>
            <a:r>
              <a:t/>
            </a:r>
            <a:endParaRPr sz="1000">
              <a:solidFill>
                <a:schemeClr val="dk2"/>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4"/>
          <p:cNvSpPr txBox="1"/>
          <p:nvPr>
            <p:ph type="title"/>
          </p:nvPr>
        </p:nvSpPr>
        <p:spPr>
          <a:xfrm>
            <a:off x="344250" y="1022850"/>
            <a:ext cx="8455500" cy="1289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600"/>
              <a:t>Helene Wurlitzer Foundation of </a:t>
            </a:r>
            <a:endParaRPr sz="3600"/>
          </a:p>
          <a:p>
            <a:pPr indent="0" lvl="0" marL="0" rtl="0" algn="ctr">
              <a:spcBef>
                <a:spcPts val="0"/>
              </a:spcBef>
              <a:spcAft>
                <a:spcPts val="0"/>
              </a:spcAft>
              <a:buNone/>
            </a:pPr>
            <a:r>
              <a:rPr lang="en" sz="3600"/>
              <a:t>New Mexico Scholarship</a:t>
            </a:r>
            <a:endParaRPr sz="3600"/>
          </a:p>
          <a:p>
            <a:pPr indent="0" lvl="0" marL="0" rtl="0" algn="ctr">
              <a:spcBef>
                <a:spcPts val="0"/>
              </a:spcBef>
              <a:spcAft>
                <a:spcPts val="0"/>
              </a:spcAft>
              <a:buNone/>
            </a:pPr>
            <a:r>
              <a:rPr b="0" lang="en" sz="2100" u="sng">
                <a:solidFill>
                  <a:schemeClr val="hlink"/>
                </a:solidFill>
                <a:latin typeface="Arial"/>
                <a:ea typeface="Arial"/>
                <a:cs typeface="Arial"/>
                <a:sym typeface="Arial"/>
                <a:hlinkClick r:id="rId3"/>
              </a:rPr>
              <a:t>https://wurlitzerfoundation.org/scholarships</a:t>
            </a:r>
            <a:r>
              <a:rPr b="0" lang="en" sz="2100">
                <a:latin typeface="Arial"/>
                <a:ea typeface="Arial"/>
                <a:cs typeface="Arial"/>
                <a:sym typeface="Arial"/>
              </a:rPr>
              <a:t> </a:t>
            </a:r>
            <a:endParaRPr b="0" sz="1500"/>
          </a:p>
        </p:txBody>
      </p:sp>
      <p:sp>
        <p:nvSpPr>
          <p:cNvPr id="223" name="Google Shape;223;p34"/>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April 10, 2025</a:t>
            </a:r>
            <a:endParaRPr b="1" sz="2000">
              <a:latin typeface="Playfair Display"/>
              <a:ea typeface="Playfair Display"/>
              <a:cs typeface="Playfair Display"/>
              <a:sym typeface="Playfair Display"/>
            </a:endParaRPr>
          </a:p>
        </p:txBody>
      </p:sp>
      <p:sp>
        <p:nvSpPr>
          <p:cNvPr id="224" name="Google Shape;224;p34"/>
          <p:cNvSpPr txBox="1"/>
          <p:nvPr/>
        </p:nvSpPr>
        <p:spPr>
          <a:xfrm>
            <a:off x="5373625" y="378300"/>
            <a:ext cx="39090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Playfair Display"/>
                <a:ea typeface="Playfair Display"/>
                <a:cs typeface="Playfair Display"/>
                <a:sym typeface="Playfair Display"/>
              </a:rPr>
              <a:t>$1000 renewable up to $4000</a:t>
            </a:r>
            <a:endParaRPr sz="2000">
              <a:latin typeface="Playfair Display"/>
              <a:ea typeface="Playfair Display"/>
              <a:cs typeface="Playfair Display"/>
              <a:sym typeface="Playfair Display"/>
            </a:endParaRPr>
          </a:p>
        </p:txBody>
      </p:sp>
      <p:sp>
        <p:nvSpPr>
          <p:cNvPr id="225" name="Google Shape;225;p34"/>
          <p:cNvSpPr txBox="1"/>
          <p:nvPr/>
        </p:nvSpPr>
        <p:spPr>
          <a:xfrm>
            <a:off x="344250" y="2648725"/>
            <a:ext cx="8455500" cy="20412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900">
                <a:solidFill>
                  <a:schemeClr val="dk2"/>
                </a:solidFill>
                <a:highlight>
                  <a:srgbClr val="FFFFFF"/>
                </a:highlight>
              </a:rPr>
              <a:t>Eligibility Requirements</a:t>
            </a:r>
            <a:endParaRPr b="1" sz="1900">
              <a:solidFill>
                <a:schemeClr val="dk2"/>
              </a:solidFill>
              <a:highlight>
                <a:srgbClr val="FFFFFF"/>
              </a:highlight>
            </a:endParaRPr>
          </a:p>
          <a:p>
            <a:pPr indent="0" lvl="0" marL="0" rtl="0" algn="l">
              <a:lnSpc>
                <a:spcPct val="115000"/>
              </a:lnSpc>
              <a:spcBef>
                <a:spcPts val="1100"/>
              </a:spcBef>
              <a:spcAft>
                <a:spcPts val="0"/>
              </a:spcAft>
              <a:buNone/>
            </a:pPr>
            <a:r>
              <a:rPr lang="en" sz="1600">
                <a:highlight>
                  <a:srgbClr val="FFFFFF"/>
                </a:highlight>
              </a:rPr>
              <a:t>• Graduating seniors from schools in Taos county </a:t>
            </a:r>
            <a:endParaRPr sz="1600">
              <a:highlight>
                <a:srgbClr val="FFFFFF"/>
              </a:highlight>
            </a:endParaRPr>
          </a:p>
          <a:p>
            <a:pPr indent="0" lvl="0" marL="0" rtl="0" algn="l">
              <a:lnSpc>
                <a:spcPct val="115000"/>
              </a:lnSpc>
              <a:spcBef>
                <a:spcPts val="0"/>
              </a:spcBef>
              <a:spcAft>
                <a:spcPts val="0"/>
              </a:spcAft>
              <a:buNone/>
            </a:pPr>
            <a:r>
              <a:rPr lang="en" sz="1600">
                <a:highlight>
                  <a:srgbClr val="FFFFFF"/>
                </a:highlight>
              </a:rPr>
              <a:t>• Must attend a post-secondary school to pursue a creative arts degree in either literary arts, visual arts, or musical composition</a:t>
            </a:r>
            <a:endParaRPr sz="1600">
              <a:highlight>
                <a:srgbClr val="FFFFFF"/>
              </a:highlight>
            </a:endParaRPr>
          </a:p>
          <a:p>
            <a:pPr indent="0" lvl="0" marL="0" rtl="0" algn="l">
              <a:lnSpc>
                <a:spcPct val="115000"/>
              </a:lnSpc>
              <a:spcBef>
                <a:spcPts val="0"/>
              </a:spcBef>
              <a:spcAft>
                <a:spcPts val="0"/>
              </a:spcAft>
              <a:buNone/>
            </a:pPr>
            <a:r>
              <a:t/>
            </a:r>
            <a:endParaRPr sz="1600">
              <a:highlight>
                <a:srgbClr val="FFFFFF"/>
              </a:highlight>
            </a:endParaRPr>
          </a:p>
          <a:p>
            <a:pPr indent="0" lvl="0" marL="0" rtl="0" algn="l">
              <a:lnSpc>
                <a:spcPct val="115000"/>
              </a:lnSpc>
              <a:spcBef>
                <a:spcPts val="0"/>
              </a:spcBef>
              <a:spcAft>
                <a:spcPts val="0"/>
              </a:spcAft>
              <a:buNone/>
            </a:pPr>
            <a:r>
              <a:rPr lang="en" sz="1600" u="sng">
                <a:solidFill>
                  <a:schemeClr val="hlink"/>
                </a:solidFill>
                <a:highlight>
                  <a:srgbClr val="FFFFFF"/>
                </a:highlight>
                <a:hlinkClick r:id="rId4"/>
              </a:rPr>
              <a:t>https://wurlitzerfoundation.org/assets/pdf/hwf_scholarship_info.pdf</a:t>
            </a:r>
            <a:r>
              <a:rPr lang="en" sz="1600">
                <a:highlight>
                  <a:srgbClr val="FFFFFF"/>
                </a:highlight>
              </a:rPr>
              <a:t> </a:t>
            </a:r>
            <a:endParaRPr sz="1600">
              <a:highlight>
                <a:srgbClr val="FFFFFF"/>
              </a:highlight>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5"/>
          <p:cNvSpPr txBox="1"/>
          <p:nvPr>
            <p:ph type="title"/>
          </p:nvPr>
        </p:nvSpPr>
        <p:spPr>
          <a:xfrm>
            <a:off x="344250" y="9117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Kit Carson Electric </a:t>
            </a:r>
            <a:endParaRPr sz="3244"/>
          </a:p>
          <a:p>
            <a:pPr indent="0" lvl="0" marL="0" rtl="0" algn="ctr">
              <a:spcBef>
                <a:spcPts val="0"/>
              </a:spcBef>
              <a:spcAft>
                <a:spcPts val="0"/>
              </a:spcAft>
              <a:buNone/>
            </a:pPr>
            <a:r>
              <a:rPr lang="en" sz="3244"/>
              <a:t>Education Foundation Scholarship </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Scholarships - Kit Carson Electric Cooperative</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231" name="Google Shape;231;p35"/>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April 11, 2025</a:t>
            </a:r>
            <a:endParaRPr b="1" sz="2000">
              <a:latin typeface="Playfair Display"/>
              <a:ea typeface="Playfair Display"/>
              <a:cs typeface="Playfair Display"/>
              <a:sym typeface="Playfair Display"/>
            </a:endParaRPr>
          </a:p>
        </p:txBody>
      </p:sp>
      <p:sp>
        <p:nvSpPr>
          <p:cNvPr id="232" name="Google Shape;232;p35"/>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$Varies</a:t>
            </a:r>
            <a:endParaRPr sz="2200">
              <a:latin typeface="Playfair Display"/>
              <a:ea typeface="Playfair Display"/>
              <a:cs typeface="Playfair Display"/>
              <a:sym typeface="Playfair Display"/>
            </a:endParaRPr>
          </a:p>
        </p:txBody>
      </p:sp>
      <p:sp>
        <p:nvSpPr>
          <p:cNvPr id="233" name="Google Shape;233;p35"/>
          <p:cNvSpPr txBox="1"/>
          <p:nvPr/>
        </p:nvSpPr>
        <p:spPr>
          <a:xfrm>
            <a:off x="344250" y="2429250"/>
            <a:ext cx="8455500" cy="22560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14325" lvl="0" marL="457200" rtl="0" algn="l">
              <a:lnSpc>
                <a:spcPct val="130000"/>
              </a:lnSpc>
              <a:spcBef>
                <a:spcPts val="1100"/>
              </a:spcBef>
              <a:spcAft>
                <a:spcPts val="0"/>
              </a:spcAft>
              <a:buClr>
                <a:schemeClr val="dk2"/>
              </a:buClr>
              <a:buSzPts val="1350"/>
              <a:buChar char="●"/>
            </a:pPr>
            <a:r>
              <a:rPr lang="en" sz="1350">
                <a:solidFill>
                  <a:schemeClr val="dk2"/>
                </a:solidFill>
                <a:highlight>
                  <a:srgbClr val="FFFFFF"/>
                </a:highlight>
              </a:rPr>
              <a:t>Available to qualified students who attend either a public or private school and whose parents are members of the Kit Carson Electric Cooperative, Inc. and reside within the service area of the Cooperative. A "public or private school" includes a public, charter, Christian or parochial school or a student who has successfully completed a home-school program. </a:t>
            </a:r>
            <a:endParaRPr sz="1350">
              <a:solidFill>
                <a:schemeClr val="dk2"/>
              </a:solidFill>
              <a:highlight>
                <a:srgbClr val="FFFFFF"/>
              </a:highlight>
            </a:endParaRPr>
          </a:p>
          <a:p>
            <a:pPr indent="-314325" lvl="0" marL="457200" rtl="0" algn="l">
              <a:lnSpc>
                <a:spcPct val="130000"/>
              </a:lnSpc>
              <a:spcBef>
                <a:spcPts val="0"/>
              </a:spcBef>
              <a:spcAft>
                <a:spcPts val="0"/>
              </a:spcAft>
              <a:buClr>
                <a:schemeClr val="dk2"/>
              </a:buClr>
              <a:buSzPts val="1350"/>
              <a:buChar char="●"/>
            </a:pPr>
            <a:r>
              <a:rPr lang="en" sz="1350">
                <a:solidFill>
                  <a:schemeClr val="dk2"/>
                </a:solidFill>
                <a:highlight>
                  <a:srgbClr val="FFFFFF"/>
                </a:highlight>
              </a:rPr>
              <a:t>Applicant must be of good character as evidenced by at least one (1) letter of recommendation from teachers, principals, counselors, etc. from the schools they are currently attending. </a:t>
            </a:r>
            <a:endParaRPr sz="1350">
              <a:solidFill>
                <a:schemeClr val="dk2"/>
              </a:solidFill>
              <a:highlight>
                <a:srgbClr val="FFFFFF"/>
              </a:high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6"/>
          <p:cNvSpPr txBox="1"/>
          <p:nvPr>
            <p:ph type="title"/>
          </p:nvPr>
        </p:nvSpPr>
        <p:spPr>
          <a:xfrm>
            <a:off x="399325" y="322700"/>
            <a:ext cx="8455500" cy="2146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2800"/>
              <a:t>Velarde-Brandt Northern NM Cultural Preservation Scholarship in Memory of Jennifer Kristen Brandt</a:t>
            </a:r>
            <a:endParaRPr sz="2800"/>
          </a:p>
        </p:txBody>
      </p:sp>
      <p:sp>
        <p:nvSpPr>
          <p:cNvPr id="239" name="Google Shape;239;p36"/>
          <p:cNvSpPr txBox="1"/>
          <p:nvPr/>
        </p:nvSpPr>
        <p:spPr>
          <a:xfrm>
            <a:off x="6354650" y="125825"/>
            <a:ext cx="2595300" cy="354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Playfair Display"/>
                <a:ea typeface="Playfair Display"/>
                <a:cs typeface="Playfair Display"/>
                <a:sym typeface="Playfair Display"/>
              </a:rPr>
              <a:t>Deadline April 15, 2025</a:t>
            </a:r>
            <a:endParaRPr sz="1800">
              <a:solidFill>
                <a:schemeClr val="dk2"/>
              </a:solidFill>
              <a:latin typeface="Playfair Display"/>
              <a:ea typeface="Playfair Display"/>
              <a:cs typeface="Playfair Display"/>
              <a:sym typeface="Playfair Display"/>
            </a:endParaRPr>
          </a:p>
          <a:p>
            <a:pPr indent="0" lvl="0" marL="0" rtl="0" algn="l">
              <a:spcBef>
                <a:spcPts val="0"/>
              </a:spcBef>
              <a:spcAft>
                <a:spcPts val="0"/>
              </a:spcAft>
              <a:buNone/>
            </a:pPr>
            <a:r>
              <a:rPr lang="en" sz="1800">
                <a:solidFill>
                  <a:schemeClr val="dk2"/>
                </a:solidFill>
                <a:latin typeface="Playfair Display"/>
                <a:ea typeface="Playfair Display"/>
                <a:cs typeface="Playfair Display"/>
                <a:sym typeface="Playfair Display"/>
              </a:rPr>
              <a:t>$1000</a:t>
            </a:r>
            <a:endParaRPr sz="1800">
              <a:solidFill>
                <a:schemeClr val="dk2"/>
              </a:solidFill>
              <a:latin typeface="Playfair Display"/>
              <a:ea typeface="Playfair Display"/>
              <a:cs typeface="Playfair Display"/>
              <a:sym typeface="Playfair Display"/>
            </a:endParaRPr>
          </a:p>
        </p:txBody>
      </p:sp>
      <p:sp>
        <p:nvSpPr>
          <p:cNvPr id="240" name="Google Shape;240;p36"/>
          <p:cNvSpPr txBox="1"/>
          <p:nvPr/>
        </p:nvSpPr>
        <p:spPr>
          <a:xfrm>
            <a:off x="755000" y="2469500"/>
            <a:ext cx="7848900" cy="2532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Playfair Display"/>
                <a:ea typeface="Playfair Display"/>
                <a:cs typeface="Playfair Display"/>
                <a:sym typeface="Playfair Display"/>
              </a:rPr>
              <a:t>Any high school student with a 3.0 GPA.</a:t>
            </a:r>
            <a:endParaRPr sz="1800">
              <a:solidFill>
                <a:schemeClr val="dk2"/>
              </a:solidFill>
              <a:latin typeface="Playfair Display"/>
              <a:ea typeface="Playfair Display"/>
              <a:cs typeface="Playfair Display"/>
              <a:sym typeface="Playfair Display"/>
            </a:endParaRPr>
          </a:p>
          <a:p>
            <a:pPr indent="0" lvl="0" marL="0" rtl="0" algn="l">
              <a:spcBef>
                <a:spcPts val="0"/>
              </a:spcBef>
              <a:spcAft>
                <a:spcPts val="0"/>
              </a:spcAft>
              <a:buNone/>
            </a:pPr>
            <a:r>
              <a:t/>
            </a:r>
            <a:endParaRPr sz="1800">
              <a:solidFill>
                <a:schemeClr val="dk2"/>
              </a:solidFill>
              <a:latin typeface="Playfair Display"/>
              <a:ea typeface="Playfair Display"/>
              <a:cs typeface="Playfair Display"/>
              <a:sym typeface="Playfair Display"/>
            </a:endParaRPr>
          </a:p>
          <a:p>
            <a:pPr indent="0" lvl="0" marL="0" rtl="0" algn="l">
              <a:spcBef>
                <a:spcPts val="0"/>
              </a:spcBef>
              <a:spcAft>
                <a:spcPts val="0"/>
              </a:spcAft>
              <a:buNone/>
            </a:pPr>
            <a:r>
              <a:rPr lang="en" sz="1800">
                <a:solidFill>
                  <a:schemeClr val="dk2"/>
                </a:solidFill>
                <a:latin typeface="Playfair Display"/>
                <a:ea typeface="Playfair Display"/>
                <a:cs typeface="Playfair Display"/>
                <a:sym typeface="Playfair Display"/>
              </a:rPr>
              <a:t>Must write a story or </a:t>
            </a:r>
            <a:r>
              <a:rPr lang="en" sz="1800">
                <a:solidFill>
                  <a:schemeClr val="dk2"/>
                </a:solidFill>
                <a:latin typeface="Playfair Display"/>
                <a:ea typeface="Playfair Display"/>
                <a:cs typeface="Playfair Display"/>
                <a:sym typeface="Playfair Display"/>
              </a:rPr>
              <a:t>piece</a:t>
            </a:r>
            <a:r>
              <a:rPr lang="en" sz="1800">
                <a:solidFill>
                  <a:schemeClr val="dk2"/>
                </a:solidFill>
                <a:latin typeface="Playfair Display"/>
                <a:ea typeface="Playfair Display"/>
                <a:cs typeface="Playfair Display"/>
                <a:sym typeface="Playfair Display"/>
              </a:rPr>
              <a:t> of history passed down from family or friend that reflects the values of your family and the culture of New Mexico. </a:t>
            </a:r>
            <a:endParaRPr sz="1800">
              <a:solidFill>
                <a:schemeClr val="dk2"/>
              </a:solidFill>
              <a:latin typeface="Playfair Display"/>
              <a:ea typeface="Playfair Display"/>
              <a:cs typeface="Playfair Display"/>
              <a:sym typeface="Playfair Display"/>
            </a:endParaRPr>
          </a:p>
        </p:txBody>
      </p:sp>
      <p:pic>
        <p:nvPicPr>
          <p:cNvPr id="241" name="Google Shape;241;p36"/>
          <p:cNvPicPr preferRelativeResize="0"/>
          <p:nvPr/>
        </p:nvPicPr>
        <p:blipFill>
          <a:blip r:embed="rId3">
            <a:alphaModFix/>
          </a:blip>
          <a:stretch>
            <a:fillRect/>
          </a:stretch>
        </p:blipFill>
        <p:spPr>
          <a:xfrm>
            <a:off x="2107725" y="3622125"/>
            <a:ext cx="4702350" cy="14177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7"/>
          <p:cNvSpPr txBox="1"/>
          <p:nvPr>
            <p:ph type="title"/>
          </p:nvPr>
        </p:nvSpPr>
        <p:spPr>
          <a:xfrm>
            <a:off x="344250" y="1022850"/>
            <a:ext cx="8455500" cy="1289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600"/>
              <a:t>Taos Milagro Rotary </a:t>
            </a:r>
            <a:r>
              <a:rPr lang="en" sz="3600"/>
              <a:t>Scholarships</a:t>
            </a:r>
            <a:endParaRPr sz="3600"/>
          </a:p>
          <a:p>
            <a:pPr indent="0" lvl="0" marL="0" rtl="0" algn="ctr">
              <a:spcBef>
                <a:spcPts val="0"/>
              </a:spcBef>
              <a:spcAft>
                <a:spcPts val="0"/>
              </a:spcAft>
              <a:buNone/>
            </a:pPr>
            <a:r>
              <a:rPr b="0" lang="en" sz="2100">
                <a:latin typeface="Arial"/>
                <a:ea typeface="Arial"/>
                <a:cs typeface="Arial"/>
                <a:sym typeface="Arial"/>
              </a:rPr>
              <a:t> </a:t>
            </a:r>
            <a:r>
              <a:rPr b="0" lang="en" sz="2100" u="sng">
                <a:solidFill>
                  <a:schemeClr val="hlink"/>
                </a:solidFill>
                <a:latin typeface="Arial"/>
                <a:ea typeface="Arial"/>
                <a:cs typeface="Arial"/>
                <a:sym typeface="Arial"/>
                <a:hlinkClick r:id="rId3"/>
              </a:rPr>
              <a:t>Apply here!</a:t>
            </a:r>
            <a:endParaRPr b="0" sz="1500"/>
          </a:p>
        </p:txBody>
      </p:sp>
      <p:sp>
        <p:nvSpPr>
          <p:cNvPr id="247" name="Google Shape;247;p37"/>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April 15, 2025</a:t>
            </a:r>
            <a:endParaRPr b="1" sz="2000">
              <a:latin typeface="Playfair Display"/>
              <a:ea typeface="Playfair Display"/>
              <a:cs typeface="Playfair Display"/>
              <a:sym typeface="Playfair Display"/>
            </a:endParaRPr>
          </a:p>
        </p:txBody>
      </p:sp>
      <p:sp>
        <p:nvSpPr>
          <p:cNvPr id="248" name="Google Shape;248;p37"/>
          <p:cNvSpPr txBox="1"/>
          <p:nvPr/>
        </p:nvSpPr>
        <p:spPr>
          <a:xfrm>
            <a:off x="5373625" y="378300"/>
            <a:ext cx="39090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Playfair Display"/>
                <a:ea typeface="Playfair Display"/>
                <a:cs typeface="Playfair Display"/>
                <a:sym typeface="Playfair Display"/>
              </a:rPr>
              <a:t>Up to </a:t>
            </a:r>
            <a:r>
              <a:rPr lang="en" sz="2000">
                <a:latin typeface="Playfair Display"/>
                <a:ea typeface="Playfair Display"/>
                <a:cs typeface="Playfair Display"/>
                <a:sym typeface="Playfair Display"/>
              </a:rPr>
              <a:t>$1000 annually </a:t>
            </a:r>
            <a:endParaRPr sz="2000">
              <a:latin typeface="Playfair Display"/>
              <a:ea typeface="Playfair Display"/>
              <a:cs typeface="Playfair Display"/>
              <a:sym typeface="Playfair Display"/>
            </a:endParaRPr>
          </a:p>
        </p:txBody>
      </p:sp>
      <p:sp>
        <p:nvSpPr>
          <p:cNvPr id="249" name="Google Shape;249;p37"/>
          <p:cNvSpPr txBox="1"/>
          <p:nvPr/>
        </p:nvSpPr>
        <p:spPr>
          <a:xfrm>
            <a:off x="344250" y="2648725"/>
            <a:ext cx="8455500" cy="15765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900">
                <a:solidFill>
                  <a:schemeClr val="dk2"/>
                </a:solidFill>
                <a:highlight>
                  <a:srgbClr val="FFFFFF"/>
                </a:highlight>
              </a:rPr>
              <a:t>Eligibility Requirements</a:t>
            </a:r>
            <a:endParaRPr b="1" sz="1900">
              <a:solidFill>
                <a:schemeClr val="dk2"/>
              </a:solidFill>
              <a:highlight>
                <a:srgbClr val="FFFFFF"/>
              </a:highlight>
            </a:endParaRPr>
          </a:p>
          <a:p>
            <a:pPr indent="0" lvl="0" marL="0" rtl="0" algn="l">
              <a:lnSpc>
                <a:spcPct val="115000"/>
              </a:lnSpc>
              <a:spcBef>
                <a:spcPts val="1100"/>
              </a:spcBef>
              <a:spcAft>
                <a:spcPts val="0"/>
              </a:spcAft>
              <a:buNone/>
            </a:pPr>
            <a:r>
              <a:rPr b="1" lang="en" sz="1200">
                <a:latin typeface="Times New Roman"/>
                <a:ea typeface="Times New Roman"/>
                <a:cs typeface="Times New Roman"/>
                <a:sym typeface="Times New Roman"/>
              </a:rPr>
              <a:t>WHO CAN APPLY</a:t>
            </a:r>
            <a:r>
              <a:rPr lang="en"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Graduating seniors in Taos County, New Mexico</a:t>
            </a:r>
            <a:endParaRPr sz="1200">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lang="en" sz="1200">
                <a:latin typeface="Times New Roman"/>
                <a:ea typeface="Times New Roman"/>
                <a:cs typeface="Times New Roman"/>
                <a:sym typeface="Times New Roman"/>
              </a:rPr>
              <a:t>Must attend a certified college, university, or vocational program.</a:t>
            </a:r>
            <a:endParaRPr sz="1200">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sz="1800">
              <a:highlight>
                <a:srgbClr val="FFFFFF"/>
              </a:highlight>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8"/>
          <p:cNvSpPr txBox="1"/>
          <p:nvPr>
            <p:ph type="title"/>
          </p:nvPr>
        </p:nvSpPr>
        <p:spPr>
          <a:xfrm>
            <a:off x="344250" y="9117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The 505 Southwestern® New Mexico True</a:t>
            </a:r>
            <a:endParaRPr sz="3244"/>
          </a:p>
          <a:p>
            <a:pPr indent="0" lvl="0" marL="0" rtl="0" algn="ctr">
              <a:spcBef>
                <a:spcPts val="0"/>
              </a:spcBef>
              <a:spcAft>
                <a:spcPts val="0"/>
              </a:spcAft>
              <a:buNone/>
            </a:pPr>
            <a:r>
              <a:rPr b="0" lang="en" sz="2300" u="sng">
                <a:solidFill>
                  <a:schemeClr val="hlink"/>
                </a:solidFill>
                <a:latin typeface="Arial"/>
                <a:ea typeface="Arial"/>
                <a:cs typeface="Arial"/>
                <a:sym typeface="Arial"/>
                <a:hlinkClick r:id="rId3"/>
              </a:rPr>
              <a:t>https://www.newmexicofoundation.org/505-southwestern-new-mexico-true-scholarship/</a:t>
            </a:r>
            <a:r>
              <a:rPr b="0" lang="en" sz="2300">
                <a:latin typeface="Arial"/>
                <a:ea typeface="Arial"/>
                <a:cs typeface="Arial"/>
                <a:sym typeface="Arial"/>
              </a:rPr>
              <a:t> </a:t>
            </a:r>
            <a:endParaRPr sz="5900"/>
          </a:p>
          <a:p>
            <a:pPr indent="0" lvl="0" marL="0" rtl="0" algn="ctr">
              <a:spcBef>
                <a:spcPts val="0"/>
              </a:spcBef>
              <a:spcAft>
                <a:spcPts val="0"/>
              </a:spcAft>
              <a:buNone/>
            </a:pPr>
            <a:r>
              <a:t/>
            </a:r>
            <a:endParaRPr b="0" sz="1700"/>
          </a:p>
        </p:txBody>
      </p:sp>
      <p:sp>
        <p:nvSpPr>
          <p:cNvPr id="255" name="Google Shape;255;p38"/>
          <p:cNvSpPr txBox="1"/>
          <p:nvPr/>
        </p:nvSpPr>
        <p:spPr>
          <a:xfrm>
            <a:off x="5376675" y="38100"/>
            <a:ext cx="356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May 1, 2025</a:t>
            </a:r>
            <a:endParaRPr b="1" sz="2000">
              <a:latin typeface="Playfair Display"/>
              <a:ea typeface="Playfair Display"/>
              <a:cs typeface="Playfair Display"/>
              <a:sym typeface="Playfair Display"/>
            </a:endParaRPr>
          </a:p>
        </p:txBody>
      </p:sp>
      <p:sp>
        <p:nvSpPr>
          <p:cNvPr id="256" name="Google Shape;256;p38"/>
          <p:cNvSpPr txBox="1"/>
          <p:nvPr/>
        </p:nvSpPr>
        <p:spPr>
          <a:xfrm>
            <a:off x="5417775" y="378300"/>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$5,000</a:t>
            </a:r>
            <a:endParaRPr sz="2200">
              <a:latin typeface="Playfair Display"/>
              <a:ea typeface="Playfair Display"/>
              <a:cs typeface="Playfair Display"/>
              <a:sym typeface="Playfair Display"/>
            </a:endParaRPr>
          </a:p>
        </p:txBody>
      </p:sp>
      <p:sp>
        <p:nvSpPr>
          <p:cNvPr id="257" name="Google Shape;257;p38"/>
          <p:cNvSpPr txBox="1"/>
          <p:nvPr/>
        </p:nvSpPr>
        <p:spPr>
          <a:xfrm>
            <a:off x="344250" y="2429250"/>
            <a:ext cx="8455500" cy="24000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2100">
                <a:solidFill>
                  <a:schemeClr val="dk2"/>
                </a:solidFill>
                <a:highlight>
                  <a:srgbClr val="FFFFFF"/>
                </a:highlight>
              </a:rPr>
              <a:t>Eligibility Requirements</a:t>
            </a:r>
            <a:endParaRPr b="1" sz="2100">
              <a:solidFill>
                <a:schemeClr val="dk2"/>
              </a:solidFill>
              <a:highlight>
                <a:srgbClr val="FFFFFF"/>
              </a:highlight>
            </a:endParaRPr>
          </a:p>
          <a:p>
            <a:pPr indent="-317500" lvl="0" marL="457200" rtl="0" algn="l">
              <a:lnSpc>
                <a:spcPct val="115000"/>
              </a:lnSpc>
              <a:spcBef>
                <a:spcPts val="1100"/>
              </a:spcBef>
              <a:spcAft>
                <a:spcPts val="0"/>
              </a:spcAft>
              <a:buSzPts val="1400"/>
              <a:buChar char="●"/>
            </a:pPr>
            <a:r>
              <a:rPr lang="en">
                <a:highlight>
                  <a:srgbClr val="FFFFFF"/>
                </a:highlight>
              </a:rPr>
              <a:t>Applicants must be graduating seniors of a New Mexico high school.</a:t>
            </a:r>
            <a:endParaRPr>
              <a:highlight>
                <a:srgbClr val="FFFFFF"/>
              </a:highlight>
            </a:endParaRPr>
          </a:p>
          <a:p>
            <a:pPr indent="-317500" lvl="0" marL="457200" rtl="0" algn="l">
              <a:lnSpc>
                <a:spcPct val="115000"/>
              </a:lnSpc>
              <a:spcBef>
                <a:spcPts val="0"/>
              </a:spcBef>
              <a:spcAft>
                <a:spcPts val="0"/>
              </a:spcAft>
              <a:buSzPts val="1400"/>
              <a:buChar char="●"/>
            </a:pPr>
            <a:r>
              <a:rPr lang="en">
                <a:highlight>
                  <a:srgbClr val="FFFFFF"/>
                </a:highlight>
              </a:rPr>
              <a:t>Applicants must plan to attend an accredited college or university in New Mexico beginning fall 2024 and be enrolled full time.</a:t>
            </a:r>
            <a:endParaRPr>
              <a:highlight>
                <a:srgbClr val="FFFFFF"/>
              </a:highlight>
            </a:endParaRPr>
          </a:p>
          <a:p>
            <a:pPr indent="-317500" lvl="0" marL="457200" rtl="0" algn="l">
              <a:lnSpc>
                <a:spcPct val="115000"/>
              </a:lnSpc>
              <a:spcBef>
                <a:spcPts val="0"/>
              </a:spcBef>
              <a:spcAft>
                <a:spcPts val="0"/>
              </a:spcAft>
              <a:buSzPts val="1400"/>
              <a:buChar char="●"/>
            </a:pPr>
            <a:r>
              <a:rPr lang="en">
                <a:highlight>
                  <a:srgbClr val="FFFFFF"/>
                </a:highlight>
              </a:rPr>
              <a:t>Applicants must have maintained a cumulative GPA of 3.0 in their first six semesters of high school.</a:t>
            </a:r>
            <a:endParaRPr>
              <a:highlight>
                <a:srgbClr val="FFFFFF"/>
              </a:highlight>
            </a:endParaRPr>
          </a:p>
          <a:p>
            <a:pPr indent="-317500" lvl="0" marL="457200" rtl="0" algn="l">
              <a:lnSpc>
                <a:spcPct val="115000"/>
              </a:lnSpc>
              <a:spcBef>
                <a:spcPts val="0"/>
              </a:spcBef>
              <a:spcAft>
                <a:spcPts val="0"/>
              </a:spcAft>
              <a:buSzPts val="1400"/>
              <a:buChar char="●"/>
            </a:pPr>
            <a:r>
              <a:rPr lang="en">
                <a:highlight>
                  <a:srgbClr val="FFFFFF"/>
                </a:highlight>
              </a:rPr>
              <a:t>Applicants must have completed a FAFSA application for the upcoming college year.</a:t>
            </a:r>
            <a:endParaRPr>
              <a:highlight>
                <a:srgbClr val="FFFFFF"/>
              </a:highlight>
            </a:endParaRPr>
          </a:p>
          <a:p>
            <a:pPr indent="-317500" lvl="0" marL="457200" rtl="0" algn="l">
              <a:lnSpc>
                <a:spcPct val="115000"/>
              </a:lnSpc>
              <a:spcBef>
                <a:spcPts val="0"/>
              </a:spcBef>
              <a:spcAft>
                <a:spcPts val="0"/>
              </a:spcAft>
              <a:buSzPts val="1400"/>
              <a:buChar char="●"/>
            </a:pPr>
            <a:r>
              <a:rPr lang="en">
                <a:highlight>
                  <a:srgbClr val="FFFFFF"/>
                </a:highlight>
              </a:rPr>
              <a:t>Applicants must demonstrate a commitment to making an impact in the agricultural industry and/or overall economy of food and agriculture of New Mexico.</a:t>
            </a:r>
            <a:endParaRPr sz="1550">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New Mexico Opportunity Scholarship</a:t>
            </a:r>
            <a:endParaRPr sz="3244"/>
          </a:p>
          <a:p>
            <a:pPr indent="0" lvl="0" marL="0" rtl="0" algn="ctr">
              <a:spcBef>
                <a:spcPts val="0"/>
              </a:spcBef>
              <a:spcAft>
                <a:spcPts val="0"/>
              </a:spcAft>
              <a:buNone/>
            </a:pPr>
            <a:r>
              <a:rPr b="0" lang="en" sz="1877" u="sng">
                <a:solidFill>
                  <a:schemeClr val="hlink"/>
                </a:solidFill>
                <a:highlight>
                  <a:srgbClr val="FFFFFF"/>
                </a:highlight>
                <a:latin typeface="Times New Roman"/>
                <a:ea typeface="Times New Roman"/>
                <a:cs typeface="Times New Roman"/>
                <a:sym typeface="Times New Roman"/>
                <a:hlinkClick r:id="rId3"/>
              </a:rPr>
              <a:t>https://hed.nm.gov/financial-aid/scholarships/new-mexico-opportunity-scholarship</a:t>
            </a:r>
            <a:r>
              <a:rPr b="0" lang="en" sz="1877">
                <a:highlight>
                  <a:srgbClr val="FFFFFF"/>
                </a:highlight>
                <a:latin typeface="Times New Roman"/>
                <a:ea typeface="Times New Roman"/>
                <a:cs typeface="Times New Roman"/>
                <a:sym typeface="Times New Roman"/>
              </a:rPr>
              <a:t> </a:t>
            </a:r>
            <a:endParaRPr b="0" sz="844"/>
          </a:p>
        </p:txBody>
      </p:sp>
      <p:sp>
        <p:nvSpPr>
          <p:cNvPr id="74" name="Google Shape;74;p15"/>
          <p:cNvSpPr txBox="1"/>
          <p:nvPr/>
        </p:nvSpPr>
        <p:spPr>
          <a:xfrm>
            <a:off x="5354275" y="114300"/>
            <a:ext cx="454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None</a:t>
            </a:r>
            <a:endParaRPr b="1" sz="2000">
              <a:latin typeface="Playfair Display"/>
              <a:ea typeface="Playfair Display"/>
              <a:cs typeface="Playfair Display"/>
              <a:sym typeface="Playfair Display"/>
            </a:endParaRPr>
          </a:p>
        </p:txBody>
      </p:sp>
      <p:sp>
        <p:nvSpPr>
          <p:cNvPr id="75" name="Google Shape;75;p15"/>
          <p:cNvSpPr txBox="1"/>
          <p:nvPr/>
        </p:nvSpPr>
        <p:spPr>
          <a:xfrm>
            <a:off x="5315850" y="387375"/>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$Free Tuition &amp; Fees</a:t>
            </a:r>
            <a:endParaRPr sz="2200">
              <a:latin typeface="Playfair Display"/>
              <a:ea typeface="Playfair Display"/>
              <a:cs typeface="Playfair Display"/>
              <a:sym typeface="Playfair Display"/>
            </a:endParaRPr>
          </a:p>
        </p:txBody>
      </p:sp>
      <p:sp>
        <p:nvSpPr>
          <p:cNvPr id="76" name="Google Shape;76;p15"/>
          <p:cNvSpPr txBox="1"/>
          <p:nvPr/>
        </p:nvSpPr>
        <p:spPr>
          <a:xfrm>
            <a:off x="344250" y="2276850"/>
            <a:ext cx="8455500" cy="27708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20675" lvl="0" marL="457200" rtl="0" algn="l">
              <a:lnSpc>
                <a:spcPct val="130000"/>
              </a:lnSpc>
              <a:spcBef>
                <a:spcPts val="1100"/>
              </a:spcBef>
              <a:spcAft>
                <a:spcPts val="0"/>
              </a:spcAft>
              <a:buClr>
                <a:schemeClr val="dk2"/>
              </a:buClr>
              <a:buSzPts val="1450"/>
              <a:buChar char="●"/>
            </a:pPr>
            <a:r>
              <a:rPr lang="en" sz="1500">
                <a:solidFill>
                  <a:srgbClr val="363636"/>
                </a:solidFill>
                <a:highlight>
                  <a:srgbClr val="FFFFFF"/>
                </a:highlight>
              </a:rPr>
              <a:t>The Opportunity Scholarship can be used to cover </a:t>
            </a:r>
            <a:r>
              <a:rPr i="1" lang="en" sz="1500">
                <a:solidFill>
                  <a:srgbClr val="363636"/>
                </a:solidFill>
                <a:highlight>
                  <a:srgbClr val="FFFFFF"/>
                </a:highlight>
              </a:rPr>
              <a:t>up to</a:t>
            </a:r>
            <a:r>
              <a:rPr lang="en" sz="1500">
                <a:solidFill>
                  <a:srgbClr val="363636"/>
                </a:solidFill>
                <a:highlight>
                  <a:srgbClr val="FFFFFF"/>
                </a:highlight>
              </a:rPr>
              <a:t> 100% of tuition and required fees at any New Mexico public college or university.</a:t>
            </a:r>
            <a:endParaRPr sz="1500">
              <a:solidFill>
                <a:srgbClr val="363636"/>
              </a:solidFill>
              <a:highlight>
                <a:srgbClr val="FFFFFF"/>
              </a:highlight>
            </a:endParaRPr>
          </a:p>
          <a:p>
            <a:pPr indent="-323850" lvl="0" marL="457200" rtl="0" algn="l">
              <a:lnSpc>
                <a:spcPct val="130000"/>
              </a:lnSpc>
              <a:spcBef>
                <a:spcPts val="0"/>
              </a:spcBef>
              <a:spcAft>
                <a:spcPts val="0"/>
              </a:spcAft>
              <a:buClr>
                <a:srgbClr val="363636"/>
              </a:buClr>
              <a:buSzPts val="1500"/>
              <a:buChar char="●"/>
            </a:pPr>
            <a:r>
              <a:rPr lang="en" sz="1500">
                <a:solidFill>
                  <a:srgbClr val="363636"/>
                </a:solidFill>
                <a:highlight>
                  <a:srgbClr val="FFFFFF"/>
                </a:highlight>
              </a:rPr>
              <a:t>Available to all New Mexico residents</a:t>
            </a:r>
            <a:endParaRPr sz="1500">
              <a:solidFill>
                <a:srgbClr val="363636"/>
              </a:solidFill>
              <a:highlight>
                <a:srgbClr val="FFFFFF"/>
              </a:highlight>
            </a:endParaRPr>
          </a:p>
          <a:p>
            <a:pPr indent="0" lvl="0" marL="0" rtl="0" algn="l">
              <a:lnSpc>
                <a:spcPct val="130000"/>
              </a:lnSpc>
              <a:spcBef>
                <a:spcPts val="1800"/>
              </a:spcBef>
              <a:spcAft>
                <a:spcPts val="0"/>
              </a:spcAft>
              <a:buNone/>
            </a:pPr>
            <a:r>
              <a:rPr lang="en" sz="1200">
                <a:solidFill>
                  <a:schemeClr val="dk2"/>
                </a:solidFill>
                <a:highlight>
                  <a:srgbClr val="FFFFFF"/>
                </a:highlight>
              </a:rPr>
              <a:t>There is no application for the scholarship. If you are an eligible student enrolled in any New Mexico public college or university, the financial aid office at your higher education institution will work with you to award the scholarship.</a:t>
            </a:r>
            <a:endParaRPr sz="1500">
              <a:solidFill>
                <a:srgbClr val="363636"/>
              </a:solidFill>
              <a:highlight>
                <a:srgbClr val="FFFFFF"/>
              </a:highlight>
            </a:endParaRPr>
          </a:p>
          <a:p>
            <a:pPr indent="0" lvl="0" marL="0" rtl="0" algn="l">
              <a:lnSpc>
                <a:spcPct val="130000"/>
              </a:lnSpc>
              <a:spcBef>
                <a:spcPts val="1800"/>
              </a:spcBef>
              <a:spcAft>
                <a:spcPts val="1800"/>
              </a:spcAft>
              <a:buNone/>
            </a:pPr>
            <a:r>
              <a:rPr lang="en" sz="1500" u="sng">
                <a:solidFill>
                  <a:schemeClr val="hlink"/>
                </a:solidFill>
                <a:highlight>
                  <a:srgbClr val="FFFFFF"/>
                </a:highlight>
                <a:hlinkClick r:id="rId4"/>
              </a:rPr>
              <a:t>FAQs about the Opportunity Scholarship</a:t>
            </a:r>
            <a:endParaRPr sz="1500">
              <a:solidFill>
                <a:srgbClr val="363636"/>
              </a:solidFill>
              <a:highlight>
                <a:srgbClr val="FFFFFF"/>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WUE Program</a:t>
            </a:r>
            <a:endParaRPr sz="3244"/>
          </a:p>
          <a:p>
            <a:pPr indent="0" lvl="0" marL="0" rtl="0" algn="ctr">
              <a:spcBef>
                <a:spcPts val="0"/>
              </a:spcBef>
              <a:spcAft>
                <a:spcPts val="0"/>
              </a:spcAft>
              <a:buNone/>
            </a:pPr>
            <a:r>
              <a:rPr b="0" lang="en" sz="1877" u="sng">
                <a:solidFill>
                  <a:schemeClr val="hlink"/>
                </a:solidFill>
                <a:highlight>
                  <a:srgbClr val="FFFFFF"/>
                </a:highlight>
                <a:latin typeface="Times New Roman"/>
                <a:ea typeface="Times New Roman"/>
                <a:cs typeface="Times New Roman"/>
                <a:sym typeface="Times New Roman"/>
                <a:hlinkClick r:id="rId3"/>
              </a:rPr>
              <a:t>Click here for information!</a:t>
            </a:r>
            <a:r>
              <a:rPr b="0" lang="en" sz="1877">
                <a:highlight>
                  <a:srgbClr val="FFFFFF"/>
                </a:highlight>
                <a:latin typeface="Times New Roman"/>
                <a:ea typeface="Times New Roman"/>
                <a:cs typeface="Times New Roman"/>
                <a:sym typeface="Times New Roman"/>
              </a:rPr>
              <a:t> </a:t>
            </a:r>
            <a:endParaRPr b="0" sz="844"/>
          </a:p>
        </p:txBody>
      </p:sp>
      <p:sp>
        <p:nvSpPr>
          <p:cNvPr id="82" name="Google Shape;82;p16"/>
          <p:cNvSpPr txBox="1"/>
          <p:nvPr/>
        </p:nvSpPr>
        <p:spPr>
          <a:xfrm>
            <a:off x="5354275" y="114300"/>
            <a:ext cx="454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None</a:t>
            </a:r>
            <a:endParaRPr b="1" sz="2000">
              <a:latin typeface="Playfair Display"/>
              <a:ea typeface="Playfair Display"/>
              <a:cs typeface="Playfair Display"/>
              <a:sym typeface="Playfair Display"/>
            </a:endParaRPr>
          </a:p>
        </p:txBody>
      </p:sp>
      <p:sp>
        <p:nvSpPr>
          <p:cNvPr id="83" name="Google Shape;83;p16"/>
          <p:cNvSpPr txBox="1"/>
          <p:nvPr/>
        </p:nvSpPr>
        <p:spPr>
          <a:xfrm>
            <a:off x="5315850" y="387375"/>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200">
              <a:latin typeface="Playfair Display"/>
              <a:ea typeface="Playfair Display"/>
              <a:cs typeface="Playfair Display"/>
              <a:sym typeface="Playfair Display"/>
            </a:endParaRPr>
          </a:p>
        </p:txBody>
      </p:sp>
      <p:sp>
        <p:nvSpPr>
          <p:cNvPr id="84" name="Google Shape;84;p16"/>
          <p:cNvSpPr txBox="1"/>
          <p:nvPr/>
        </p:nvSpPr>
        <p:spPr>
          <a:xfrm>
            <a:off x="344250" y="2276850"/>
            <a:ext cx="8455500" cy="17685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30000"/>
              </a:lnSpc>
              <a:spcBef>
                <a:spcPts val="600"/>
              </a:spcBef>
              <a:spcAft>
                <a:spcPts val="1800"/>
              </a:spcAft>
              <a:buNone/>
            </a:pPr>
            <a:r>
              <a:rPr b="1" lang="en" sz="2100">
                <a:solidFill>
                  <a:schemeClr val="dk2"/>
                </a:solidFill>
                <a:highlight>
                  <a:srgbClr val="FFFFFF"/>
                </a:highlight>
              </a:rPr>
              <a:t>Participating two- and four-year public colleges and universities across the Western U.S. agree to charge out-of-state students no more than 150 percent of the institution’s in-state tuition. Tuition savings may vary depending on the college or major. </a:t>
            </a:r>
            <a:endParaRPr sz="1500">
              <a:solidFill>
                <a:srgbClr val="363636"/>
              </a:solidFill>
              <a:highlight>
                <a:srgbClr val="FFFFFF"/>
              </a:highligh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344250" y="835500"/>
            <a:ext cx="8455500" cy="1372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sz="3244"/>
              <a:t>BigFuture </a:t>
            </a:r>
            <a:r>
              <a:rPr lang="en" sz="3244"/>
              <a:t>Scholarships</a:t>
            </a:r>
            <a:endParaRPr sz="3244"/>
          </a:p>
          <a:p>
            <a:pPr indent="0" lvl="0" marL="0" rtl="0" algn="ctr">
              <a:spcBef>
                <a:spcPts val="0"/>
              </a:spcBef>
              <a:spcAft>
                <a:spcPts val="0"/>
              </a:spcAft>
              <a:buNone/>
            </a:pPr>
            <a:r>
              <a:rPr b="0" lang="en" sz="2400" u="sng">
                <a:solidFill>
                  <a:schemeClr val="hlink"/>
                </a:solidFill>
                <a:highlight>
                  <a:srgbClr val="FFFFFF"/>
                </a:highlight>
                <a:latin typeface="Times New Roman"/>
                <a:ea typeface="Times New Roman"/>
                <a:cs typeface="Times New Roman"/>
                <a:sym typeface="Times New Roman"/>
                <a:hlinkClick r:id="rId3"/>
              </a:rPr>
              <a:t>https://bigfuture.collegeboard.org/pay-for-college/bigfuture-scholarships</a:t>
            </a:r>
            <a:r>
              <a:rPr b="0" lang="en" sz="2400">
                <a:highlight>
                  <a:srgbClr val="FFFFFF"/>
                </a:highlight>
                <a:latin typeface="Times New Roman"/>
                <a:ea typeface="Times New Roman"/>
                <a:cs typeface="Times New Roman"/>
                <a:sym typeface="Times New Roman"/>
              </a:rPr>
              <a:t> </a:t>
            </a:r>
            <a:endParaRPr b="0" sz="1366"/>
          </a:p>
        </p:txBody>
      </p:sp>
      <p:sp>
        <p:nvSpPr>
          <p:cNvPr id="90" name="Google Shape;90;p17"/>
          <p:cNvSpPr txBox="1"/>
          <p:nvPr/>
        </p:nvSpPr>
        <p:spPr>
          <a:xfrm>
            <a:off x="4397050" y="114300"/>
            <a:ext cx="454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Monthly until Feb 28, 2026</a:t>
            </a:r>
            <a:endParaRPr b="1" sz="2000">
              <a:latin typeface="Playfair Display"/>
              <a:ea typeface="Playfair Display"/>
              <a:cs typeface="Playfair Display"/>
              <a:sym typeface="Playfair Display"/>
            </a:endParaRPr>
          </a:p>
        </p:txBody>
      </p:sp>
      <p:sp>
        <p:nvSpPr>
          <p:cNvPr id="91" name="Google Shape;91;p17"/>
          <p:cNvSpPr txBox="1"/>
          <p:nvPr/>
        </p:nvSpPr>
        <p:spPr>
          <a:xfrm>
            <a:off x="4397050" y="395775"/>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$500-40,000</a:t>
            </a:r>
            <a:endParaRPr sz="2200">
              <a:latin typeface="Playfair Display"/>
              <a:ea typeface="Playfair Display"/>
              <a:cs typeface="Playfair Display"/>
              <a:sym typeface="Playfair Display"/>
            </a:endParaRPr>
          </a:p>
        </p:txBody>
      </p:sp>
      <p:sp>
        <p:nvSpPr>
          <p:cNvPr id="92" name="Google Shape;92;p17"/>
          <p:cNvSpPr txBox="1"/>
          <p:nvPr/>
        </p:nvSpPr>
        <p:spPr>
          <a:xfrm>
            <a:off x="344250" y="2276850"/>
            <a:ext cx="8455500" cy="25446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01625" lvl="0" marL="457200" rtl="0" algn="l">
              <a:lnSpc>
                <a:spcPct val="130000"/>
              </a:lnSpc>
              <a:spcBef>
                <a:spcPts val="1100"/>
              </a:spcBef>
              <a:spcAft>
                <a:spcPts val="0"/>
              </a:spcAft>
              <a:buClr>
                <a:schemeClr val="dk2"/>
              </a:buClr>
              <a:buSzPts val="1150"/>
              <a:buChar char="●"/>
            </a:pPr>
            <a:r>
              <a:rPr lang="en" sz="1600">
                <a:solidFill>
                  <a:srgbClr val="1E1E1E"/>
                </a:solidFill>
                <a:highlight>
                  <a:srgbClr val="FFFFFF"/>
                </a:highlight>
                <a:latin typeface="Roboto"/>
                <a:ea typeface="Roboto"/>
                <a:cs typeface="Roboto"/>
                <a:sym typeface="Roboto"/>
              </a:rPr>
              <a:t>Earn entries in monthly drawings for $500 and $40,000 scholarships by completing steps to plan for college. The sooner you start and the more steps you complete, the more chances you’ll have to win. Every month, BigFuture selects two $40,000 winners and hundreds of $500 winners who complete one or more steps.</a:t>
            </a:r>
            <a:endParaRPr sz="1600">
              <a:solidFill>
                <a:srgbClr val="1E1E1E"/>
              </a:solidFill>
              <a:highlight>
                <a:srgbClr val="FFFFFF"/>
              </a:highlight>
              <a:latin typeface="Roboto"/>
              <a:ea typeface="Roboto"/>
              <a:cs typeface="Roboto"/>
              <a:sym typeface="Roboto"/>
            </a:endParaRPr>
          </a:p>
          <a:p>
            <a:pPr indent="-330200" lvl="0" marL="457200" rtl="0" algn="l">
              <a:lnSpc>
                <a:spcPct val="130000"/>
              </a:lnSpc>
              <a:spcBef>
                <a:spcPts val="0"/>
              </a:spcBef>
              <a:spcAft>
                <a:spcPts val="0"/>
              </a:spcAft>
              <a:buClr>
                <a:srgbClr val="1E1E1E"/>
              </a:buClr>
              <a:buSzPts val="1600"/>
              <a:buFont typeface="Roboto"/>
              <a:buChar char="●"/>
            </a:pPr>
            <a:r>
              <a:rPr lang="en" sz="1600">
                <a:solidFill>
                  <a:srgbClr val="1E1E1E"/>
                </a:solidFill>
                <a:highlight>
                  <a:srgbClr val="FFFFFF"/>
                </a:highlight>
                <a:latin typeface="Roboto"/>
                <a:ea typeface="Roboto"/>
                <a:cs typeface="Roboto"/>
                <a:sym typeface="Roboto"/>
              </a:rPr>
              <a:t>Income Eligibility: Students whose families earn less than $60,000 a year have </a:t>
            </a:r>
            <a:r>
              <a:rPr b="1" lang="en" sz="1600" u="sng">
                <a:solidFill>
                  <a:srgbClr val="1E1E1E"/>
                </a:solidFill>
                <a:highlight>
                  <a:srgbClr val="FFFFFF"/>
                </a:highlight>
                <a:latin typeface="Roboto"/>
                <a:ea typeface="Roboto"/>
                <a:cs typeface="Roboto"/>
                <a:sym typeface="Roboto"/>
              </a:rPr>
              <a:t>more </a:t>
            </a:r>
            <a:r>
              <a:rPr lang="en" sz="1600">
                <a:solidFill>
                  <a:srgbClr val="1E1E1E"/>
                </a:solidFill>
                <a:highlight>
                  <a:srgbClr val="FFFFFF"/>
                </a:highlight>
                <a:latin typeface="Roboto"/>
                <a:ea typeface="Roboto"/>
                <a:cs typeface="Roboto"/>
                <a:sym typeface="Roboto"/>
              </a:rPr>
              <a:t>chances to earn scholarships.</a:t>
            </a:r>
            <a:endParaRPr sz="1600">
              <a:solidFill>
                <a:srgbClr val="1E1E1E"/>
              </a:solidFill>
              <a:highlight>
                <a:srgbClr val="FFFFFF"/>
              </a:highlight>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8"/>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NMEAF </a:t>
            </a:r>
            <a:r>
              <a:rPr lang="en" sz="3244"/>
              <a:t>Scholarships</a:t>
            </a:r>
            <a:endParaRPr sz="3244"/>
          </a:p>
          <a:p>
            <a:pPr indent="0" lvl="0" marL="0" rtl="0" algn="ctr">
              <a:spcBef>
                <a:spcPts val="0"/>
              </a:spcBef>
              <a:spcAft>
                <a:spcPts val="0"/>
              </a:spcAft>
              <a:buNone/>
            </a:pPr>
            <a:r>
              <a:rPr b="0" lang="en" sz="2400" u="sng">
                <a:solidFill>
                  <a:schemeClr val="hlink"/>
                </a:solidFill>
                <a:highlight>
                  <a:srgbClr val="FFFFFF"/>
                </a:highlight>
                <a:latin typeface="Times New Roman"/>
                <a:ea typeface="Times New Roman"/>
                <a:cs typeface="Times New Roman"/>
                <a:sym typeface="Times New Roman"/>
                <a:hlinkClick r:id="rId3"/>
              </a:rPr>
              <a:t>https://www.nmeaf.org/FAFSA-Scholarship</a:t>
            </a:r>
            <a:r>
              <a:rPr b="0" lang="en" sz="2400">
                <a:highlight>
                  <a:srgbClr val="FFFFFF"/>
                </a:highlight>
                <a:latin typeface="Times New Roman"/>
                <a:ea typeface="Times New Roman"/>
                <a:cs typeface="Times New Roman"/>
                <a:sym typeface="Times New Roman"/>
              </a:rPr>
              <a:t> </a:t>
            </a:r>
            <a:endParaRPr b="0" sz="1366"/>
          </a:p>
        </p:txBody>
      </p:sp>
      <p:sp>
        <p:nvSpPr>
          <p:cNvPr id="98" name="Google Shape;98;p18"/>
          <p:cNvSpPr txBox="1"/>
          <p:nvPr/>
        </p:nvSpPr>
        <p:spPr>
          <a:xfrm>
            <a:off x="4397050" y="114300"/>
            <a:ext cx="45459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Monthly until July 2026</a:t>
            </a:r>
            <a:endParaRPr b="1" sz="2000">
              <a:latin typeface="Playfair Display"/>
              <a:ea typeface="Playfair Display"/>
              <a:cs typeface="Playfair Display"/>
              <a:sym typeface="Playfair Display"/>
            </a:endParaRPr>
          </a:p>
        </p:txBody>
      </p:sp>
      <p:sp>
        <p:nvSpPr>
          <p:cNvPr id="99" name="Google Shape;99;p18"/>
          <p:cNvSpPr txBox="1"/>
          <p:nvPr/>
        </p:nvSpPr>
        <p:spPr>
          <a:xfrm>
            <a:off x="4397050" y="395775"/>
            <a:ext cx="3483900" cy="52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200">
                <a:latin typeface="Playfair Display"/>
                <a:ea typeface="Playfair Display"/>
                <a:cs typeface="Playfair Display"/>
                <a:sym typeface="Playfair Display"/>
              </a:rPr>
              <a:t>$500</a:t>
            </a:r>
            <a:endParaRPr sz="2200">
              <a:latin typeface="Playfair Display"/>
              <a:ea typeface="Playfair Display"/>
              <a:cs typeface="Playfair Display"/>
              <a:sym typeface="Playfair Display"/>
            </a:endParaRPr>
          </a:p>
        </p:txBody>
      </p:sp>
      <p:sp>
        <p:nvSpPr>
          <p:cNvPr id="100" name="Google Shape;100;p18"/>
          <p:cNvSpPr txBox="1"/>
          <p:nvPr/>
        </p:nvSpPr>
        <p:spPr>
          <a:xfrm>
            <a:off x="344250" y="2276850"/>
            <a:ext cx="8455500" cy="11931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0" lvl="0" marL="0" rtl="0" algn="l">
              <a:lnSpc>
                <a:spcPct val="130000"/>
              </a:lnSpc>
              <a:spcBef>
                <a:spcPts val="1100"/>
              </a:spcBef>
              <a:spcAft>
                <a:spcPts val="1800"/>
              </a:spcAft>
              <a:buNone/>
            </a:pPr>
            <a:r>
              <a:rPr lang="en">
                <a:solidFill>
                  <a:srgbClr val="363636"/>
                </a:solidFill>
                <a:highlight>
                  <a:srgbClr val="FFFFFF"/>
                </a:highlight>
              </a:rPr>
              <a:t>New Mexico High School Seniors (residents of NM) can register to win a $500 scholarship and/or prizes. High school seniors that register will be entered into a monthly, random drawing. T</a:t>
            </a:r>
            <a:endParaRPr sz="1800">
              <a:solidFill>
                <a:srgbClr val="1E1E1E"/>
              </a:solidFill>
              <a:highlight>
                <a:srgbClr val="FFFFFF"/>
              </a:highlight>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9"/>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Gates Scholarship</a:t>
            </a:r>
            <a:endParaRPr sz="3244"/>
          </a:p>
          <a:p>
            <a:pPr indent="0" lvl="0" marL="0" rtl="0" algn="ctr">
              <a:spcBef>
                <a:spcPts val="0"/>
              </a:spcBef>
              <a:spcAft>
                <a:spcPts val="0"/>
              </a:spcAft>
              <a:buNone/>
            </a:pPr>
            <a:r>
              <a:rPr b="0" lang="en" sz="2733" u="sng">
                <a:solidFill>
                  <a:schemeClr val="hlink"/>
                </a:solidFill>
                <a:highlight>
                  <a:srgbClr val="FFFFFF"/>
                </a:highlight>
                <a:latin typeface="Times New Roman"/>
                <a:ea typeface="Times New Roman"/>
                <a:cs typeface="Times New Roman"/>
                <a:sym typeface="Times New Roman"/>
                <a:hlinkClick r:id="rId3"/>
              </a:rPr>
              <a:t>The Gates Scholarship: Scholarship Main</a:t>
            </a:r>
            <a:endParaRPr b="0" sz="1700"/>
          </a:p>
        </p:txBody>
      </p:sp>
      <p:sp>
        <p:nvSpPr>
          <p:cNvPr id="106" name="Google Shape;106;p19"/>
          <p:cNvSpPr txBox="1"/>
          <p:nvPr/>
        </p:nvSpPr>
        <p:spPr>
          <a:xfrm>
            <a:off x="5010500" y="114300"/>
            <a:ext cx="3932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September 15, 2025</a:t>
            </a:r>
            <a:endParaRPr b="1" sz="2000">
              <a:latin typeface="Playfair Display"/>
              <a:ea typeface="Playfair Display"/>
              <a:cs typeface="Playfair Display"/>
              <a:sym typeface="Playfair Display"/>
            </a:endParaRPr>
          </a:p>
        </p:txBody>
      </p:sp>
      <p:sp>
        <p:nvSpPr>
          <p:cNvPr id="107" name="Google Shape;107;p19"/>
          <p:cNvSpPr txBox="1"/>
          <p:nvPr/>
        </p:nvSpPr>
        <p:spPr>
          <a:xfrm>
            <a:off x="344250" y="2276850"/>
            <a:ext cx="8455500" cy="27153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Basic Eligibility Requirements</a:t>
            </a:r>
            <a:endParaRPr sz="1150">
              <a:solidFill>
                <a:schemeClr val="dk2"/>
              </a:solidFill>
              <a:highlight>
                <a:srgbClr val="FFFFFF"/>
              </a:highlight>
            </a:endParaRPr>
          </a:p>
          <a:p>
            <a:pPr indent="-301625" lvl="0" marL="457200" rtl="0" algn="l">
              <a:lnSpc>
                <a:spcPct val="130000"/>
              </a:lnSpc>
              <a:spcBef>
                <a:spcPts val="1100"/>
              </a:spcBef>
              <a:spcAft>
                <a:spcPts val="0"/>
              </a:spcAft>
              <a:buClr>
                <a:schemeClr val="dk2"/>
              </a:buClr>
              <a:buSzPts val="1150"/>
              <a:buChar char="●"/>
            </a:pPr>
            <a:r>
              <a:rPr lang="en" sz="1150">
                <a:solidFill>
                  <a:schemeClr val="dk2"/>
                </a:solidFill>
                <a:highlight>
                  <a:srgbClr val="FFFFFF"/>
                </a:highlight>
              </a:rPr>
              <a:t>A high school senior</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From at least one of the following ethnicities: African-American, American Indian/Alaska Native*, Asian &amp; Pacific Islander American, and/or Hispanic American</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Pell-eligible</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A US citizen, national, or permanent resident</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In good academic standing with a minimum cumulative weighted GPA of 3.3 on a 4.0 scale (or equivalent) </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Additionally, a student must plan to enroll full-time, in a four-year degree program, at a US accredited, not-for-profit, private or public college or university</a:t>
            </a:r>
            <a:endParaRPr sz="1150">
              <a:solidFill>
                <a:schemeClr val="dk2"/>
              </a:solidFill>
              <a:highlight>
                <a:srgbClr val="FFFFFF"/>
              </a:highlight>
            </a:endParaRPr>
          </a:p>
          <a:p>
            <a:pPr indent="-301625" lvl="0" marL="457200" rtl="0" algn="l">
              <a:lnSpc>
                <a:spcPct val="130000"/>
              </a:lnSpc>
              <a:spcBef>
                <a:spcPts val="0"/>
              </a:spcBef>
              <a:spcAft>
                <a:spcPts val="0"/>
              </a:spcAft>
              <a:buClr>
                <a:schemeClr val="dk2"/>
              </a:buClr>
              <a:buSzPts val="1150"/>
              <a:buChar char="●"/>
            </a:pPr>
            <a:r>
              <a:rPr lang="en" sz="1150">
                <a:solidFill>
                  <a:schemeClr val="dk2"/>
                </a:solidFill>
                <a:highlight>
                  <a:srgbClr val="FFFFFF"/>
                </a:highlight>
              </a:rPr>
              <a:t>*For American Indian/Alaska Native, proof of tribal enrollment will be required.</a:t>
            </a:r>
            <a:endParaRPr sz="1150">
              <a:solidFill>
                <a:schemeClr val="dk2"/>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Coca-Cola Foundation Scholarships</a:t>
            </a:r>
            <a:endParaRPr sz="3244"/>
          </a:p>
          <a:p>
            <a:pPr indent="0" lvl="0" marL="0" rtl="0" algn="ctr">
              <a:spcBef>
                <a:spcPts val="0"/>
              </a:spcBef>
              <a:spcAft>
                <a:spcPts val="0"/>
              </a:spcAft>
              <a:buNone/>
            </a:pPr>
            <a:r>
              <a:rPr b="0" lang="en" sz="2733" u="sng">
                <a:solidFill>
                  <a:schemeClr val="hlink"/>
                </a:solidFill>
                <a:highlight>
                  <a:srgbClr val="FFFFFF"/>
                </a:highlight>
                <a:latin typeface="Times New Roman"/>
                <a:ea typeface="Times New Roman"/>
                <a:cs typeface="Times New Roman"/>
                <a:sym typeface="Times New Roman"/>
                <a:hlinkClick r:id="rId3"/>
              </a:rPr>
              <a:t>Apply - Coca-Cola Scholars Foundation</a:t>
            </a:r>
            <a:r>
              <a:rPr b="0" lang="en" sz="2733">
                <a:highlight>
                  <a:srgbClr val="FFFFFF"/>
                </a:highlight>
                <a:latin typeface="Times New Roman"/>
                <a:ea typeface="Times New Roman"/>
                <a:cs typeface="Times New Roman"/>
                <a:sym typeface="Times New Roman"/>
              </a:rPr>
              <a:t> </a:t>
            </a:r>
            <a:endParaRPr b="0" sz="2733">
              <a:highlight>
                <a:srgbClr val="FFFFFF"/>
              </a:highlight>
              <a:latin typeface="Times New Roman"/>
              <a:ea typeface="Times New Roman"/>
              <a:cs typeface="Times New Roman"/>
              <a:sym typeface="Times New Roman"/>
            </a:endParaRPr>
          </a:p>
        </p:txBody>
      </p:sp>
      <p:sp>
        <p:nvSpPr>
          <p:cNvPr id="113" name="Google Shape;113;p20"/>
          <p:cNvSpPr txBox="1"/>
          <p:nvPr/>
        </p:nvSpPr>
        <p:spPr>
          <a:xfrm>
            <a:off x="5340100" y="70925"/>
            <a:ext cx="3932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September 30, 2025</a:t>
            </a:r>
            <a:endParaRPr b="1" sz="2000">
              <a:latin typeface="Playfair Display"/>
              <a:ea typeface="Playfair Display"/>
              <a:cs typeface="Playfair Display"/>
              <a:sym typeface="Playfair Display"/>
            </a:endParaRPr>
          </a:p>
        </p:txBody>
      </p:sp>
      <p:sp>
        <p:nvSpPr>
          <p:cNvPr id="114" name="Google Shape;114;p20"/>
          <p:cNvSpPr txBox="1"/>
          <p:nvPr/>
        </p:nvSpPr>
        <p:spPr>
          <a:xfrm>
            <a:off x="344250" y="2276850"/>
            <a:ext cx="8455500" cy="25782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14325" lvl="0" marL="457200" rtl="0" algn="l">
              <a:lnSpc>
                <a:spcPct val="115000"/>
              </a:lnSpc>
              <a:spcBef>
                <a:spcPts val="1100"/>
              </a:spcBef>
              <a:spcAft>
                <a:spcPts val="0"/>
              </a:spcAft>
              <a:buClr>
                <a:schemeClr val="dk2"/>
              </a:buClr>
              <a:buSzPts val="1350"/>
              <a:buChar char="●"/>
            </a:pPr>
            <a:r>
              <a:rPr lang="en" sz="1350">
                <a:solidFill>
                  <a:schemeClr val="dk2"/>
                </a:solidFill>
                <a:highlight>
                  <a:srgbClr val="FFFFFF"/>
                </a:highlight>
              </a:rPr>
              <a:t>Current high school (or home-schooled) student attending a school </a:t>
            </a:r>
            <a:r>
              <a:rPr b="1" lang="en" sz="1350">
                <a:solidFill>
                  <a:schemeClr val="dk2"/>
                </a:solidFill>
                <a:highlight>
                  <a:srgbClr val="FFFFFF"/>
                </a:highlight>
              </a:rPr>
              <a:t>in the U.S.</a:t>
            </a:r>
            <a:r>
              <a:rPr lang="en" sz="1350">
                <a:solidFill>
                  <a:schemeClr val="dk2"/>
                </a:solidFill>
                <a:highlight>
                  <a:srgbClr val="FFFFFF"/>
                </a:highlight>
              </a:rPr>
              <a:t> (or select DoD schools) who will graduate during the 2022-2023 academic school year</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U.S. Citizens, U.S. Nationals, U.S. Permanent Residents, Refugees, Asylees, Cuban-Haitian Entrants, or Humanitarian Parolees - based on the guidelines utilized by U.S. Department of Education for Federal Financial Aid eligibility</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Expecting to receive high school diploma during current academic year</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Planning to pursue a degree at an accredited U.S. post-secondary institution</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Able to verify a minimum overall B/3.0 GPA in high school coursework</a:t>
            </a:r>
            <a:endParaRPr sz="1350">
              <a:solidFill>
                <a:schemeClr val="dk2"/>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1"/>
          <p:cNvSpPr txBox="1"/>
          <p:nvPr>
            <p:ph type="title"/>
          </p:nvPr>
        </p:nvSpPr>
        <p:spPr>
          <a:xfrm>
            <a:off x="344250" y="835500"/>
            <a:ext cx="8455500" cy="1372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3244"/>
              <a:t>Daniels Scholarship</a:t>
            </a:r>
            <a:endParaRPr sz="3244"/>
          </a:p>
          <a:p>
            <a:pPr indent="0" lvl="0" marL="0" rtl="0" algn="ctr">
              <a:spcBef>
                <a:spcPts val="0"/>
              </a:spcBef>
              <a:spcAft>
                <a:spcPts val="0"/>
              </a:spcAft>
              <a:buNone/>
            </a:pPr>
            <a:r>
              <a:rPr b="0" lang="en" sz="2733" u="sng">
                <a:solidFill>
                  <a:schemeClr val="hlink"/>
                </a:solidFill>
                <a:highlight>
                  <a:srgbClr val="FFFFFF"/>
                </a:highlight>
                <a:latin typeface="Times New Roman"/>
                <a:ea typeface="Times New Roman"/>
                <a:cs typeface="Times New Roman"/>
                <a:sym typeface="Times New Roman"/>
                <a:hlinkClick r:id="rId3"/>
              </a:rPr>
              <a:t>Daniels Scholarship Program</a:t>
            </a:r>
            <a:r>
              <a:rPr b="0" lang="en" sz="2733">
                <a:highlight>
                  <a:srgbClr val="FFFFFF"/>
                </a:highlight>
                <a:latin typeface="Times New Roman"/>
                <a:ea typeface="Times New Roman"/>
                <a:cs typeface="Times New Roman"/>
                <a:sym typeface="Times New Roman"/>
              </a:rPr>
              <a:t> </a:t>
            </a:r>
            <a:endParaRPr b="0" sz="2733">
              <a:highlight>
                <a:srgbClr val="FFFFFF"/>
              </a:highlight>
              <a:latin typeface="Times New Roman"/>
              <a:ea typeface="Times New Roman"/>
              <a:cs typeface="Times New Roman"/>
              <a:sym typeface="Times New Roman"/>
            </a:endParaRPr>
          </a:p>
        </p:txBody>
      </p:sp>
      <p:sp>
        <p:nvSpPr>
          <p:cNvPr id="120" name="Google Shape;120;p21"/>
          <p:cNvSpPr txBox="1"/>
          <p:nvPr/>
        </p:nvSpPr>
        <p:spPr>
          <a:xfrm>
            <a:off x="5340100" y="70925"/>
            <a:ext cx="39324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000">
                <a:latin typeface="Playfair Display"/>
                <a:ea typeface="Playfair Display"/>
                <a:cs typeface="Playfair Display"/>
                <a:sym typeface="Playfair Display"/>
              </a:rPr>
              <a:t>Deadline: October 17, 2024</a:t>
            </a:r>
            <a:endParaRPr b="1" sz="2000">
              <a:latin typeface="Playfair Display"/>
              <a:ea typeface="Playfair Display"/>
              <a:cs typeface="Playfair Display"/>
              <a:sym typeface="Playfair Display"/>
            </a:endParaRPr>
          </a:p>
        </p:txBody>
      </p:sp>
      <p:sp>
        <p:nvSpPr>
          <p:cNvPr id="121" name="Google Shape;121;p21"/>
          <p:cNvSpPr txBox="1"/>
          <p:nvPr/>
        </p:nvSpPr>
        <p:spPr>
          <a:xfrm>
            <a:off x="4861700" y="365475"/>
            <a:ext cx="4111200" cy="708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700">
                <a:latin typeface="Playfair Display"/>
                <a:ea typeface="Playfair Display"/>
                <a:cs typeface="Playfair Display"/>
                <a:sym typeface="Playfair Display"/>
              </a:rPr>
              <a:t>Full Cost of attendance at part</a:t>
            </a:r>
            <a:r>
              <a:rPr lang="en" sz="1700">
                <a:latin typeface="Playfair Display"/>
                <a:ea typeface="Playfair Display"/>
                <a:cs typeface="Playfair Display"/>
                <a:sym typeface="Playfair Display"/>
              </a:rPr>
              <a:t>i</a:t>
            </a:r>
            <a:r>
              <a:rPr lang="en" sz="1700">
                <a:latin typeface="Playfair Display"/>
                <a:ea typeface="Playfair Display"/>
                <a:cs typeface="Playfair Display"/>
                <a:sym typeface="Playfair Display"/>
              </a:rPr>
              <a:t>cipating schools</a:t>
            </a:r>
            <a:endParaRPr sz="1700">
              <a:latin typeface="Playfair Display"/>
              <a:ea typeface="Playfair Display"/>
              <a:cs typeface="Playfair Display"/>
              <a:sym typeface="Playfair Display"/>
            </a:endParaRPr>
          </a:p>
        </p:txBody>
      </p:sp>
      <p:sp>
        <p:nvSpPr>
          <p:cNvPr id="122" name="Google Shape;122;p21"/>
          <p:cNvSpPr txBox="1"/>
          <p:nvPr/>
        </p:nvSpPr>
        <p:spPr>
          <a:xfrm>
            <a:off x="344250" y="2276850"/>
            <a:ext cx="8455500" cy="2339100"/>
          </a:xfrm>
          <a:prstGeom prst="rect">
            <a:avLst/>
          </a:prstGeom>
          <a:solidFill>
            <a:schemeClr val="lt1"/>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2"/>
              </a:buClr>
              <a:buSzPts val="1100"/>
              <a:buFont typeface="Arial"/>
              <a:buNone/>
            </a:pPr>
            <a:r>
              <a:rPr b="1" lang="en" sz="2100">
                <a:solidFill>
                  <a:schemeClr val="dk2"/>
                </a:solidFill>
                <a:highlight>
                  <a:srgbClr val="FFFFFF"/>
                </a:highlight>
              </a:rPr>
              <a:t>Eligibility Requirements</a:t>
            </a:r>
            <a:endParaRPr sz="1150">
              <a:solidFill>
                <a:schemeClr val="dk2"/>
              </a:solidFill>
              <a:highlight>
                <a:srgbClr val="FFFFFF"/>
              </a:highlight>
            </a:endParaRPr>
          </a:p>
          <a:p>
            <a:pPr indent="-314325" lvl="0" marL="457200" rtl="0" algn="l">
              <a:lnSpc>
                <a:spcPct val="115000"/>
              </a:lnSpc>
              <a:spcBef>
                <a:spcPts val="1100"/>
              </a:spcBef>
              <a:spcAft>
                <a:spcPts val="0"/>
              </a:spcAft>
              <a:buClr>
                <a:schemeClr val="dk2"/>
              </a:buClr>
              <a:buSzPts val="1350"/>
              <a:buChar char="●"/>
            </a:pPr>
            <a:r>
              <a:rPr lang="en" sz="1350">
                <a:solidFill>
                  <a:schemeClr val="dk2"/>
                </a:solidFill>
                <a:highlight>
                  <a:srgbClr val="FFFFFF"/>
                </a:highlight>
              </a:rPr>
              <a:t>Graduating Senior</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Be a resident of New Mexico, Colorado, Utah, or Wyoming</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Be a citizen or permanent resident of the United States</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GPA or 3.0 or above</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Earn a </a:t>
            </a:r>
            <a:r>
              <a:rPr lang="en" sz="1350">
                <a:solidFill>
                  <a:schemeClr val="dk2"/>
                </a:solidFill>
                <a:highlight>
                  <a:srgbClr val="FFFFFF"/>
                </a:highlight>
              </a:rPr>
              <a:t>minimum</a:t>
            </a:r>
            <a:r>
              <a:rPr lang="en" sz="1350">
                <a:solidFill>
                  <a:schemeClr val="dk2"/>
                </a:solidFill>
                <a:highlight>
                  <a:srgbClr val="FFFFFF"/>
                </a:highlight>
              </a:rPr>
              <a:t> SAT math score of 490 and a minimum Evidence-Based Reading and Writing score of 490</a:t>
            </a:r>
            <a:endParaRPr sz="1350">
              <a:solidFill>
                <a:schemeClr val="dk2"/>
              </a:solidFill>
              <a:highlight>
                <a:srgbClr val="FFFFFF"/>
              </a:highlight>
            </a:endParaRPr>
          </a:p>
          <a:p>
            <a:pPr indent="-314325" lvl="0" marL="457200" rtl="0" algn="l">
              <a:lnSpc>
                <a:spcPct val="115000"/>
              </a:lnSpc>
              <a:spcBef>
                <a:spcPts val="0"/>
              </a:spcBef>
              <a:spcAft>
                <a:spcPts val="0"/>
              </a:spcAft>
              <a:buClr>
                <a:schemeClr val="dk2"/>
              </a:buClr>
              <a:buSzPts val="1350"/>
              <a:buChar char="●"/>
            </a:pPr>
            <a:r>
              <a:rPr lang="en" sz="1350">
                <a:solidFill>
                  <a:schemeClr val="dk2"/>
                </a:solidFill>
                <a:highlight>
                  <a:srgbClr val="FFFFFF"/>
                </a:highlight>
              </a:rPr>
              <a:t>Meet certain income eligibility requirements</a:t>
            </a:r>
            <a:endParaRPr sz="1350">
              <a:solidFill>
                <a:schemeClr val="dk2"/>
              </a:solidFill>
              <a:highlight>
                <a:srgbClr val="FFFFFF"/>
              </a:highlight>
            </a:endParaRPr>
          </a:p>
        </p:txBody>
      </p:sp>
    </p:spTree>
  </p:cSld>
  <p:clrMapOvr>
    <a:masterClrMapping/>
  </p:clrMapOvr>
</p:sld>
</file>

<file path=ppt/theme/theme1.xml><?xml version="1.0" encoding="utf-8"?>
<a:theme xmlns:a="http://schemas.openxmlformats.org/drawingml/2006/main" xmlns:r="http://schemas.openxmlformats.org/officeDocument/2006/relationships"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1AFD1"/>
      </a:accent4>
      <a:accent5>
        <a:srgbClr val="0F9D58"/>
      </a:accent5>
      <a:accent6>
        <a:srgbClr val="9C27B0"/>
      </a:accent6>
      <a:hlink>
        <a:srgbClr val="0F9D58"/>
      </a:hlink>
      <a:folHlink>
        <a:srgbClr val="0F9D5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